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 id="2147483662" r:id="rId2"/>
  </p:sldMasterIdLst>
  <p:notesMasterIdLst>
    <p:notesMasterId r:id="rId34"/>
  </p:notesMasterIdLst>
  <p:sldIdLst>
    <p:sldId id="568" r:id="rId3"/>
    <p:sldId id="569" r:id="rId4"/>
    <p:sldId id="571" r:id="rId5"/>
    <p:sldId id="572" r:id="rId6"/>
    <p:sldId id="573" r:id="rId7"/>
    <p:sldId id="574" r:id="rId8"/>
    <p:sldId id="575" r:id="rId9"/>
    <p:sldId id="576" r:id="rId10"/>
    <p:sldId id="577" r:id="rId11"/>
    <p:sldId id="578" r:id="rId12"/>
    <p:sldId id="579" r:id="rId13"/>
    <p:sldId id="580" r:id="rId14"/>
    <p:sldId id="581" r:id="rId15"/>
    <p:sldId id="582" r:id="rId16"/>
    <p:sldId id="583" r:id="rId17"/>
    <p:sldId id="584" r:id="rId18"/>
    <p:sldId id="585" r:id="rId19"/>
    <p:sldId id="586" r:id="rId20"/>
    <p:sldId id="587" r:id="rId21"/>
    <p:sldId id="588" r:id="rId22"/>
    <p:sldId id="589" r:id="rId23"/>
    <p:sldId id="590" r:id="rId24"/>
    <p:sldId id="591" r:id="rId25"/>
    <p:sldId id="592" r:id="rId26"/>
    <p:sldId id="541" r:id="rId27"/>
    <p:sldId id="622" r:id="rId28"/>
    <p:sldId id="623" r:id="rId29"/>
    <p:sldId id="624" r:id="rId30"/>
    <p:sldId id="625" r:id="rId31"/>
    <p:sldId id="626" r:id="rId32"/>
    <p:sldId id="627" r:id="rId33"/>
  </p:sldIdLst>
  <p:sldSz cx="12192000" cy="6858000"/>
  <p:notesSz cx="6858000" cy="9144000"/>
  <p:embeddedFontLst>
    <p:embeddedFont>
      <p:font typeface="Arial Rounded MT Bold" panose="020F0704030504030204" pitchFamily="34" charset="0"/>
      <p:regular r:id="rId35"/>
    </p:embeddedFont>
    <p:embeddedFont>
      <p:font typeface="Helvetica" panose="020B0604020202020204" pitchFamily="34" charset="0"/>
      <p:regular r:id="rId36"/>
      <p:bold r:id="rId37"/>
      <p:italic r:id="rId38"/>
      <p:boldItalic r:id="rId39"/>
    </p:embeddedFont>
    <p:embeddedFont>
      <p:font typeface="Cambria" panose="02040503050406030204" pitchFamily="18" charset="0"/>
      <p:regular r:id="rId40"/>
      <p:bold r:id="rId41"/>
      <p:italic r:id="rId42"/>
      <p:boldItalic r:id="rId43"/>
    </p:embeddedFont>
    <p:embeddedFont>
      <p:font typeface="Calibri Light" panose="020F0302020204030204" pitchFamily="34" charset="0"/>
      <p:regular r:id="rId44"/>
      <p:italic r:id="rId45"/>
    </p:embeddedFont>
    <p:embeddedFont>
      <p:font typeface="Calibri" panose="020F0502020204030204" pitchFamily="34" charset="0"/>
      <p:regular r:id="rId46"/>
      <p:bold r:id="rId47"/>
      <p:italic r:id="rId48"/>
      <p:boldItalic r:id="rId49"/>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71" autoAdjust="0"/>
    <p:restoredTop sz="69533" autoAdjust="0"/>
  </p:normalViewPr>
  <p:slideViewPr>
    <p:cSldViewPr snapToGrid="0">
      <p:cViewPr varScale="1">
        <p:scale>
          <a:sx n="56" d="100"/>
          <a:sy n="56" d="100"/>
        </p:scale>
        <p:origin x="30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font" Target="fonts/font1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0.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6.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4" name="Shape 114"/>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115" name="Shape 11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C03792BF-5B84-4DBB-9E02-691F737A8EC4}" type="slidenum">
              <a:rPr lang="en-US" smtClean="0"/>
              <a:t>1</a:t>
            </a:fld>
            <a:endParaRPr lang="en-US" dirty="0"/>
          </a:p>
        </p:txBody>
      </p:sp>
    </p:spTree>
    <p:extLst>
      <p:ext uri="{BB962C8B-B14F-4D97-AF65-F5344CB8AC3E}">
        <p14:creationId xmlns:p14="http://schemas.microsoft.com/office/powerpoint/2010/main" val="1023799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A0A81B-ABA3-45B8-92BD-5B2481F2B4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2320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3792BF-5B84-4DBB-9E02-691F737A8EC4}" type="slidenum">
              <a:rPr lang="en-US" smtClean="0"/>
              <a:t>11</a:t>
            </a:fld>
            <a:endParaRPr lang="en-US" dirty="0"/>
          </a:p>
        </p:txBody>
      </p:sp>
    </p:spTree>
    <p:extLst>
      <p:ext uri="{BB962C8B-B14F-4D97-AF65-F5344CB8AC3E}">
        <p14:creationId xmlns:p14="http://schemas.microsoft.com/office/powerpoint/2010/main" val="3395793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3792BF-5B84-4DBB-9E02-691F737A8EC4}" type="slidenum">
              <a:rPr lang="en-US" smtClean="0"/>
              <a:t>12</a:t>
            </a:fld>
            <a:endParaRPr lang="en-US" dirty="0"/>
          </a:p>
        </p:txBody>
      </p:sp>
    </p:spTree>
    <p:extLst>
      <p:ext uri="{BB962C8B-B14F-4D97-AF65-F5344CB8AC3E}">
        <p14:creationId xmlns:p14="http://schemas.microsoft.com/office/powerpoint/2010/main" val="3626392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3792BF-5B84-4DBB-9E02-691F737A8EC4}" type="slidenum">
              <a:rPr lang="en-US" smtClean="0"/>
              <a:t>13</a:t>
            </a:fld>
            <a:endParaRPr lang="en-US" dirty="0"/>
          </a:p>
        </p:txBody>
      </p:sp>
    </p:spTree>
    <p:extLst>
      <p:ext uri="{BB962C8B-B14F-4D97-AF65-F5344CB8AC3E}">
        <p14:creationId xmlns:p14="http://schemas.microsoft.com/office/powerpoint/2010/main" val="2878298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sz="1200" dirty="0">
              <a:latin typeface="+mn-lt"/>
            </a:endParaRPr>
          </a:p>
        </p:txBody>
      </p:sp>
      <p:sp>
        <p:nvSpPr>
          <p:cNvPr id="4" name="Slide Number Placeholder 3"/>
          <p:cNvSpPr>
            <a:spLocks noGrp="1"/>
          </p:cNvSpPr>
          <p:nvPr>
            <p:ph type="sldNum" sz="quarter" idx="10"/>
          </p:nvPr>
        </p:nvSpPr>
        <p:spPr/>
        <p:txBody>
          <a:bodyPr/>
          <a:lstStyle/>
          <a:p>
            <a:fld id="{C03792BF-5B84-4DBB-9E02-691F737A8EC4}" type="slidenum">
              <a:rPr lang="en-US" smtClean="0"/>
              <a:t>14</a:t>
            </a:fld>
            <a:endParaRPr lang="en-US" dirty="0"/>
          </a:p>
        </p:txBody>
      </p:sp>
    </p:spTree>
    <p:extLst>
      <p:ext uri="{BB962C8B-B14F-4D97-AF65-F5344CB8AC3E}">
        <p14:creationId xmlns:p14="http://schemas.microsoft.com/office/powerpoint/2010/main" val="3111227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sz="1200" dirty="0">
              <a:latin typeface="+mn-lt"/>
            </a:endParaRPr>
          </a:p>
        </p:txBody>
      </p:sp>
      <p:sp>
        <p:nvSpPr>
          <p:cNvPr id="4" name="Slide Number Placeholder 3"/>
          <p:cNvSpPr>
            <a:spLocks noGrp="1"/>
          </p:cNvSpPr>
          <p:nvPr>
            <p:ph type="sldNum" sz="quarter" idx="10"/>
          </p:nvPr>
        </p:nvSpPr>
        <p:spPr/>
        <p:txBody>
          <a:bodyPr/>
          <a:lstStyle/>
          <a:p>
            <a:fld id="{C03792BF-5B84-4DBB-9E02-691F737A8EC4}" type="slidenum">
              <a:rPr lang="en-US" smtClean="0"/>
              <a:t>15</a:t>
            </a:fld>
            <a:endParaRPr lang="en-US" dirty="0"/>
          </a:p>
        </p:txBody>
      </p:sp>
    </p:spTree>
    <p:extLst>
      <p:ext uri="{BB962C8B-B14F-4D97-AF65-F5344CB8AC3E}">
        <p14:creationId xmlns:p14="http://schemas.microsoft.com/office/powerpoint/2010/main" val="34326896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3792BF-5B84-4DBB-9E02-691F737A8EC4}" type="slidenum">
              <a:rPr lang="en-US" smtClean="0"/>
              <a:t>16</a:t>
            </a:fld>
            <a:endParaRPr lang="en-US" dirty="0"/>
          </a:p>
        </p:txBody>
      </p:sp>
    </p:spTree>
    <p:extLst>
      <p:ext uri="{BB962C8B-B14F-4D97-AF65-F5344CB8AC3E}">
        <p14:creationId xmlns:p14="http://schemas.microsoft.com/office/powerpoint/2010/main" val="2980330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3792BF-5B84-4DBB-9E02-691F737A8EC4}" type="slidenum">
              <a:rPr lang="en-US" smtClean="0"/>
              <a:t>17</a:t>
            </a:fld>
            <a:endParaRPr lang="en-US" dirty="0"/>
          </a:p>
        </p:txBody>
      </p:sp>
    </p:spTree>
    <p:extLst>
      <p:ext uri="{BB962C8B-B14F-4D97-AF65-F5344CB8AC3E}">
        <p14:creationId xmlns:p14="http://schemas.microsoft.com/office/powerpoint/2010/main" val="7186095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3792BF-5B84-4DBB-9E02-691F737A8EC4}" type="slidenum">
              <a:rPr lang="en-US" smtClean="0"/>
              <a:t>18</a:t>
            </a:fld>
            <a:endParaRPr lang="en-US" dirty="0"/>
          </a:p>
        </p:txBody>
      </p:sp>
    </p:spTree>
    <p:extLst>
      <p:ext uri="{BB962C8B-B14F-4D97-AF65-F5344CB8AC3E}">
        <p14:creationId xmlns:p14="http://schemas.microsoft.com/office/powerpoint/2010/main" val="1506034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3792BF-5B84-4DBB-9E02-691F737A8EC4}" type="slidenum">
              <a:rPr lang="en-US" smtClean="0"/>
              <a:t>19</a:t>
            </a:fld>
            <a:endParaRPr lang="en-US" dirty="0"/>
          </a:p>
        </p:txBody>
      </p:sp>
    </p:spTree>
    <p:extLst>
      <p:ext uri="{BB962C8B-B14F-4D97-AF65-F5344CB8AC3E}">
        <p14:creationId xmlns:p14="http://schemas.microsoft.com/office/powerpoint/2010/main" val="1863079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3792BF-5B84-4DBB-9E02-691F737A8EC4}" type="slidenum">
              <a:rPr lang="en-US" smtClean="0"/>
              <a:t>2</a:t>
            </a:fld>
            <a:endParaRPr lang="en-US" dirty="0"/>
          </a:p>
        </p:txBody>
      </p:sp>
    </p:spTree>
    <p:extLst>
      <p:ext uri="{BB962C8B-B14F-4D97-AF65-F5344CB8AC3E}">
        <p14:creationId xmlns:p14="http://schemas.microsoft.com/office/powerpoint/2010/main" val="1113597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sz="1200" dirty="0">
              <a:latin typeface="+mn-lt"/>
            </a:endParaRPr>
          </a:p>
        </p:txBody>
      </p:sp>
      <p:sp>
        <p:nvSpPr>
          <p:cNvPr id="4" name="Slide Number Placeholder 3"/>
          <p:cNvSpPr>
            <a:spLocks noGrp="1"/>
          </p:cNvSpPr>
          <p:nvPr>
            <p:ph type="sldNum" sz="quarter" idx="10"/>
          </p:nvPr>
        </p:nvSpPr>
        <p:spPr/>
        <p:txBody>
          <a:bodyPr/>
          <a:lstStyle/>
          <a:p>
            <a:fld id="{C03792BF-5B84-4DBB-9E02-691F737A8EC4}" type="slidenum">
              <a:rPr lang="en-US" smtClean="0"/>
              <a:t>20</a:t>
            </a:fld>
            <a:endParaRPr lang="en-US" dirty="0"/>
          </a:p>
        </p:txBody>
      </p:sp>
    </p:spTree>
    <p:extLst>
      <p:ext uri="{BB962C8B-B14F-4D97-AF65-F5344CB8AC3E}">
        <p14:creationId xmlns:p14="http://schemas.microsoft.com/office/powerpoint/2010/main" val="33831435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sz="1200" dirty="0">
              <a:latin typeface="+mn-lt"/>
            </a:endParaRPr>
          </a:p>
        </p:txBody>
      </p:sp>
      <p:sp>
        <p:nvSpPr>
          <p:cNvPr id="4" name="Slide Number Placeholder 3"/>
          <p:cNvSpPr>
            <a:spLocks noGrp="1"/>
          </p:cNvSpPr>
          <p:nvPr>
            <p:ph type="sldNum" sz="quarter" idx="10"/>
          </p:nvPr>
        </p:nvSpPr>
        <p:spPr/>
        <p:txBody>
          <a:bodyPr/>
          <a:lstStyle/>
          <a:p>
            <a:fld id="{C03792BF-5B84-4DBB-9E02-691F737A8EC4}" type="slidenum">
              <a:rPr lang="en-US" smtClean="0"/>
              <a:t>21</a:t>
            </a:fld>
            <a:endParaRPr lang="en-US" dirty="0"/>
          </a:p>
        </p:txBody>
      </p:sp>
    </p:spTree>
    <p:extLst>
      <p:ext uri="{BB962C8B-B14F-4D97-AF65-F5344CB8AC3E}">
        <p14:creationId xmlns:p14="http://schemas.microsoft.com/office/powerpoint/2010/main" val="37580729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3792BF-5B84-4DBB-9E02-691F737A8EC4}" type="slidenum">
              <a:rPr lang="en-US" smtClean="0"/>
              <a:t>22</a:t>
            </a:fld>
            <a:endParaRPr lang="en-US" dirty="0"/>
          </a:p>
        </p:txBody>
      </p:sp>
    </p:spTree>
    <p:extLst>
      <p:ext uri="{BB962C8B-B14F-4D97-AF65-F5344CB8AC3E}">
        <p14:creationId xmlns:p14="http://schemas.microsoft.com/office/powerpoint/2010/main" val="10277246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792BF-5B84-4DBB-9E02-691F737A8E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3263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9186B-68AC-41F3-911C-058CAC333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7702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423AC3-013A-42F0-A299-9EB64D3F10CF}" type="slidenum">
              <a:rPr lang="en-US" smtClean="0"/>
              <a:t>25</a:t>
            </a:fld>
            <a:endParaRPr lang="en-US" dirty="0"/>
          </a:p>
        </p:txBody>
      </p:sp>
    </p:spTree>
    <p:extLst>
      <p:ext uri="{BB962C8B-B14F-4D97-AF65-F5344CB8AC3E}">
        <p14:creationId xmlns:p14="http://schemas.microsoft.com/office/powerpoint/2010/main" val="1867708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8A8BB8-0635-4CCB-86EF-01ADA8515D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2957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3792BF-5B84-4DBB-9E02-691F737A8EC4}" type="slidenum">
              <a:rPr lang="en-US" smtClean="0"/>
              <a:t>4</a:t>
            </a:fld>
            <a:endParaRPr lang="en-US" dirty="0"/>
          </a:p>
        </p:txBody>
      </p:sp>
    </p:spTree>
    <p:extLst>
      <p:ext uri="{BB962C8B-B14F-4D97-AF65-F5344CB8AC3E}">
        <p14:creationId xmlns:p14="http://schemas.microsoft.com/office/powerpoint/2010/main" val="1934295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792BF-5B84-4DBB-9E02-691F737A8E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8317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8A8BB8-0635-4CCB-86EF-01ADA8515D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6073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A0A81B-ABA3-45B8-92BD-5B2481F2B4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2893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A0A81B-ABA3-45B8-92BD-5B2481F2B4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1649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A0A81B-ABA3-45B8-92BD-5B2481F2B4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3047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lvl1pPr>
              <a:defRPr>
                <a:solidFill>
                  <a:schemeClr val="bg1"/>
                </a:solidFill>
              </a:defRPr>
            </a:lvl1pPr>
          </a:lstStyle>
          <a:p>
            <a:r>
              <a:rPr dirty="0"/>
              <a:t>Title Text</a:t>
            </a:r>
          </a:p>
        </p:txBody>
      </p:sp>
      <p:sp>
        <p:nvSpPr>
          <p:cNvPr id="21" name="Body Level One…"/>
          <p:cNvSpPr txBox="1">
            <a:spLocks noGrp="1"/>
          </p:cNvSpPr>
          <p:nvPr>
            <p:ph type="body" idx="1"/>
          </p:nvPr>
        </p:nvSpPr>
        <p:spPr>
          <a:prstGeom prst="rect">
            <a:avLst/>
          </a:prstGeom>
        </p:spPr>
        <p:txBody>
          <a:bodyPr/>
          <a:lstStyle>
            <a:lvl1pPr marL="228600" indent="-228600">
              <a:buFontTx/>
              <a:buBlip>
                <a:blip r:embed="rId2"/>
              </a:buBlip>
              <a:defRPr/>
            </a:lvl1pPr>
            <a:lvl2pPr marL="723900" indent="-266700">
              <a:buFontTx/>
              <a:buBlip>
                <a:blip r:embed="rId2"/>
              </a:buBlip>
              <a:defRPr/>
            </a:lvl2pPr>
            <a:lvl3pPr marL="1234439" indent="-320039">
              <a:buFontTx/>
              <a:buBlip>
                <a:blip r:embed="rId2"/>
              </a:buBlip>
              <a:defRPr/>
            </a:lvl3pPr>
            <a:lvl4pPr marL="1727200" indent="-355600">
              <a:buFontTx/>
              <a:buBlip>
                <a:blip r:embed="rId2"/>
              </a:buBlip>
              <a:defRPr/>
            </a:lvl4pPr>
            <a:lvl5pPr marL="2184400" indent="-355600">
              <a:buFontTx/>
              <a:buBlip>
                <a:blip r:embed="rId2"/>
              </a:buBlip>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4" name="Content Placeholder 3"/>
          <p:cNvSpPr>
            <a:spLocks noGrp="1"/>
          </p:cNvSpPr>
          <p:nvPr>
            <p:ph sz="half" idx="2"/>
          </p:nvPr>
        </p:nvSpPr>
        <p:spPr>
          <a:xfrm>
            <a:off x="839788" y="2505075"/>
            <a:ext cx="5157787" cy="3366807"/>
          </a:xfrm>
          <a:prstGeom prst="rect">
            <a:avLst/>
          </a:prstGeom>
        </p:spPr>
        <p:txBody>
          <a:bodyPr/>
          <a:lstStyle>
            <a:lvl1pPr>
              <a:defRPr sz="2400">
                <a:latin typeface="Cambria" panose="02040503050406030204" pitchFamily="18" charset="0"/>
              </a:defRPr>
            </a:lvl1pPr>
            <a:lvl2pPr>
              <a:defRPr sz="2000">
                <a:latin typeface="Cambria" panose="02040503050406030204" pitchFamily="18" charset="0"/>
              </a:defRPr>
            </a:lvl2pPr>
            <a:lvl3pPr>
              <a:defRPr sz="1800">
                <a:latin typeface="Cambria" panose="02040503050406030204" pitchFamily="18" charset="0"/>
              </a:defRPr>
            </a:lvl3pPr>
            <a:lvl4pPr>
              <a:defRPr sz="1600">
                <a:latin typeface="Cambria" panose="02040503050406030204" pitchFamily="18" charset="0"/>
              </a:defRPr>
            </a:lvl4pPr>
            <a:lvl5pPr>
              <a:defRPr sz="1400">
                <a:latin typeface="Cambria" panose="02040503050406030204" pitchFamily="18"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6" name="Content Placeholder 5"/>
          <p:cNvSpPr>
            <a:spLocks noGrp="1"/>
          </p:cNvSpPr>
          <p:nvPr>
            <p:ph sz="quarter" idx="4"/>
          </p:nvPr>
        </p:nvSpPr>
        <p:spPr>
          <a:xfrm>
            <a:off x="6172200" y="2505075"/>
            <a:ext cx="5183188" cy="3358169"/>
          </a:xfrm>
          <a:prstGeom prst="rect">
            <a:avLst/>
          </a:prstGeom>
        </p:spPr>
        <p:txBody>
          <a:bodyPr/>
          <a:lstStyle>
            <a:lvl1pPr>
              <a:defRPr sz="2400">
                <a:latin typeface="Cambria" panose="02040503050406030204" pitchFamily="18" charset="0"/>
              </a:defRPr>
            </a:lvl1pPr>
            <a:lvl2pPr>
              <a:defRPr sz="2000">
                <a:latin typeface="Cambria" panose="02040503050406030204" pitchFamily="18" charset="0"/>
              </a:defRPr>
            </a:lvl2pPr>
            <a:lvl3pPr>
              <a:defRPr sz="1800">
                <a:latin typeface="Cambria" panose="02040503050406030204" pitchFamily="18" charset="0"/>
              </a:defRPr>
            </a:lvl3pPr>
            <a:lvl4pPr>
              <a:defRPr sz="1600">
                <a:latin typeface="Cambria" panose="02040503050406030204" pitchFamily="18" charset="0"/>
              </a:defRPr>
            </a:lvl4pPr>
            <a:lvl5pPr>
              <a:defRPr sz="1400">
                <a:latin typeface="Cambria" panose="02040503050406030204" pitchFamily="18"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9">
            <a:extLst>
              <a:ext uri="{FF2B5EF4-FFF2-40B4-BE49-F238E27FC236}">
                <a16:creationId xmlns:a16="http://schemas.microsoft.com/office/drawing/2014/main" id="{3E7DC525-9134-744B-A140-FCDD9185157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2491" y="-1"/>
            <a:ext cx="12224490" cy="1615431"/>
          </a:xfrm>
          <a:prstGeom prst="rect">
            <a:avLst/>
          </a:prstGeom>
        </p:spPr>
      </p:pic>
      <p:sp>
        <p:nvSpPr>
          <p:cNvPr id="11" name="Title 1"/>
          <p:cNvSpPr>
            <a:spLocks noGrp="1"/>
          </p:cNvSpPr>
          <p:nvPr>
            <p:ph type="title"/>
          </p:nvPr>
        </p:nvSpPr>
        <p:spPr>
          <a:xfrm>
            <a:off x="838200" y="365125"/>
            <a:ext cx="10515600" cy="1325563"/>
          </a:xfrm>
          <a:prstGeom prst="rect">
            <a:avLst/>
          </a:prstGeom>
        </p:spPr>
        <p:txBody>
          <a:bodyPr/>
          <a:lstStyle>
            <a:lvl1pPr>
              <a:defRPr>
                <a:solidFill>
                  <a:schemeClr val="bg1"/>
                </a:solidFill>
                <a:latin typeface="Cambria" panose="02040503050406030204" pitchFamily="18" charset="0"/>
              </a:defRPr>
            </a:lvl1pPr>
          </a:lstStyle>
          <a:p>
            <a:r>
              <a:rPr lang="en-US" dirty="0" smtClean="0"/>
              <a:t>Click to edit Master title style</a:t>
            </a:r>
            <a:endParaRPr lang="en-US" dirty="0"/>
          </a:p>
        </p:txBody>
      </p:sp>
      <p:pic>
        <p:nvPicPr>
          <p:cNvPr id="12" name="Picture 11">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1" y="5871882"/>
            <a:ext cx="1898388" cy="986117"/>
          </a:xfrm>
          <a:prstGeom prst="rect">
            <a:avLst/>
          </a:prstGeom>
        </p:spPr>
      </p:pic>
      <p:pic>
        <p:nvPicPr>
          <p:cNvPr id="13" name="Picture 12">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4" cstate="email">
            <a:extLst>
              <a:ext uri="{28A0092B-C50C-407E-A947-70E740481C1C}">
                <a14:useLocalDpi xmlns:a14="http://schemas.microsoft.com/office/drawing/2010/main" val="0"/>
              </a:ext>
            </a:extLst>
          </a:blip>
          <a:srcRect/>
          <a:stretch/>
        </p:blipFill>
        <p:spPr>
          <a:xfrm>
            <a:off x="8484524" y="5863244"/>
            <a:ext cx="3713138" cy="1005171"/>
          </a:xfrm>
          <a:prstGeom prst="rect">
            <a:avLst/>
          </a:prstGeom>
        </p:spPr>
      </p:pic>
      <p:sp>
        <p:nvSpPr>
          <p:cNvPr id="14" name="TextBox 13">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52578224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1" y="5871882"/>
            <a:ext cx="1898388" cy="986117"/>
          </a:xfrm>
          <a:prstGeom prst="rect">
            <a:avLst/>
          </a:prstGeom>
        </p:spPr>
      </p:pic>
      <p:pic>
        <p:nvPicPr>
          <p:cNvPr id="7" name="Picture 6">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8484524" y="5863244"/>
            <a:ext cx="3713138" cy="1005171"/>
          </a:xfrm>
          <a:prstGeom prst="rect">
            <a:avLst/>
          </a:prstGeom>
        </p:spPr>
      </p:pic>
      <p:sp>
        <p:nvSpPr>
          <p:cNvPr id="8" name="TextBox 7">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43430122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Slide">
    <p:spTree>
      <p:nvGrpSpPr>
        <p:cNvPr id="1" name=""/>
        <p:cNvGrpSpPr/>
        <p:nvPr/>
      </p:nvGrpSpPr>
      <p:grpSpPr>
        <a:xfrm>
          <a:off x="0" y="0"/>
          <a:ext cx="0" cy="0"/>
          <a:chOff x="0" y="0"/>
          <a:chExt cx="0" cy="0"/>
        </a:xfrm>
      </p:grpSpPr>
      <p:pic>
        <p:nvPicPr>
          <p:cNvPr id="12" name="Picture 11" descr="UAS-interio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591909"/>
          </a:xfrm>
          <a:prstGeom prst="rect">
            <a:avLst/>
          </a:prstGeom>
        </p:spPr>
      </p:pic>
      <p:sp>
        <p:nvSpPr>
          <p:cNvPr id="2" name="Title 1"/>
          <p:cNvSpPr>
            <a:spLocks noGrp="1"/>
          </p:cNvSpPr>
          <p:nvPr>
            <p:ph type="title"/>
          </p:nvPr>
        </p:nvSpPr>
        <p:spPr>
          <a:xfrm>
            <a:off x="838200" y="365125"/>
            <a:ext cx="10515600" cy="1325563"/>
          </a:xfrm>
          <a:prstGeom prst="rect">
            <a:avLst/>
          </a:prstGeom>
        </p:spPr>
        <p:txBody>
          <a:bodyPr/>
          <a:lstStyle>
            <a:lvl1pPr>
              <a:defRPr>
                <a:solidFill>
                  <a:schemeClr val="bg1"/>
                </a:solidFill>
                <a:latin typeface="Cambria" panose="020405030504060302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838200" y="1825625"/>
            <a:ext cx="10515600" cy="4037619"/>
          </a:xfrm>
          <a:prstGeom prst="rect">
            <a:avLst/>
          </a:prstGeom>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atin typeface="Cambria" panose="02040503050406030204" pitchFamily="18" charset="0"/>
              </a:defRPr>
            </a:lvl6pPr>
            <a:lvl7pPr marL="2971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atin typeface="Cambria" panose="02040503050406030204" pitchFamily="18" charset="0"/>
              </a:defRPr>
            </a:lvl7pPr>
            <a:lvl8pPr marL="32004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latin typeface="Cambria" panose="02040503050406030204" pitchFamily="18" charset="0"/>
              </a:defRPr>
            </a:lvl8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marL="25146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smtClean="0"/>
              <a:t>Sixth level</a:t>
            </a:r>
          </a:p>
          <a:p>
            <a:pPr marL="2971800" marR="0" lvl="6"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smtClean="0"/>
              <a:t>Seventh level</a:t>
            </a:r>
          </a:p>
          <a:p>
            <a:pPr marL="3429000" marR="0" lvl="7"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smtClean="0"/>
              <a:t>Eighth level</a:t>
            </a:r>
          </a:p>
        </p:txBody>
      </p:sp>
      <p:pic>
        <p:nvPicPr>
          <p:cNvPr id="8" name="Picture 7">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1" y="5871882"/>
            <a:ext cx="1898388" cy="986117"/>
          </a:xfrm>
          <a:prstGeom prst="rect">
            <a:avLst/>
          </a:prstGeom>
        </p:spPr>
      </p:pic>
      <p:pic>
        <p:nvPicPr>
          <p:cNvPr id="9" name="Picture 8">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4" cstate="email">
            <a:extLst>
              <a:ext uri="{28A0092B-C50C-407E-A947-70E740481C1C}">
                <a14:useLocalDpi xmlns:a14="http://schemas.microsoft.com/office/drawing/2010/main" val="0"/>
              </a:ext>
            </a:extLst>
          </a:blip>
          <a:srcRect/>
          <a:stretch/>
        </p:blipFill>
        <p:spPr>
          <a:xfrm>
            <a:off x="8484524" y="5863244"/>
            <a:ext cx="3713138" cy="1005171"/>
          </a:xfrm>
          <a:prstGeom prst="rect">
            <a:avLst/>
          </a:prstGeom>
        </p:spPr>
      </p:pic>
      <p:sp>
        <p:nvSpPr>
          <p:cNvPr id="10" name="TextBox 9">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495706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0C1B31C-3F70-4224-9C6F-B31CCF75E39E}" type="datetimeFigureOut">
              <a:rPr lang="en-US" smtClean="0"/>
              <a:t>7/6/2022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8618232-421D-43B3-8000-6E14317FC837}" type="slidenum">
              <a:rPr lang="en-US" smtClean="0"/>
              <a:t>‹#›</a:t>
            </a:fld>
            <a:endParaRPr lang="en-US" dirty="0"/>
          </a:p>
        </p:txBody>
      </p:sp>
    </p:spTree>
    <p:extLst>
      <p:ext uri="{BB962C8B-B14F-4D97-AF65-F5344CB8AC3E}">
        <p14:creationId xmlns:p14="http://schemas.microsoft.com/office/powerpoint/2010/main" val="2451232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A5F71F-11EE-E14F-BF1A-260011178B75}"/>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41910"/>
            <a:ext cx="12192000" cy="6899910"/>
          </a:xfrm>
          <a:prstGeom prst="rect">
            <a:avLst/>
          </a:prstGeom>
        </p:spPr>
      </p:pic>
      <p:sp>
        <p:nvSpPr>
          <p:cNvPr id="2" name="Title 1"/>
          <p:cNvSpPr>
            <a:spLocks noGrp="1"/>
          </p:cNvSpPr>
          <p:nvPr>
            <p:ph type="ctrTitle"/>
          </p:nvPr>
        </p:nvSpPr>
        <p:spPr>
          <a:xfrm>
            <a:off x="7464829" y="5264727"/>
            <a:ext cx="3967942" cy="395461"/>
          </a:xfrm>
          <a:prstGeom prst="rect">
            <a:avLst/>
          </a:prstGeom>
        </p:spPr>
        <p:txBody>
          <a:bodyPr anchor="b">
            <a:normAutofit/>
          </a:bodyPr>
          <a:lstStyle>
            <a:lvl1pPr algn="l">
              <a:defRPr sz="2000">
                <a:latin typeface="Cambria" panose="02040503050406030204"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7464829" y="5807291"/>
            <a:ext cx="3967942" cy="365904"/>
          </a:xfrm>
          <a:prstGeom prst="rect">
            <a:avLst/>
          </a:prstGeom>
        </p:spPr>
        <p:txBody>
          <a:bodyPr>
            <a:normAutofit/>
          </a:bodyPr>
          <a:lstStyle>
            <a:lvl1pPr marL="0" indent="0" algn="l">
              <a:buNone/>
              <a:defRPr sz="1800">
                <a:latin typeface="Cambria" panose="0204050305040603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227132602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7DC525-9134-744B-A140-FCDD9185157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2491" y="-1"/>
            <a:ext cx="12224490" cy="1615431"/>
          </a:xfrm>
          <a:prstGeom prst="rect">
            <a:avLst/>
          </a:prstGeom>
        </p:spPr>
      </p:pic>
      <p:pic>
        <p:nvPicPr>
          <p:cNvPr id="8" name="Picture 7">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1" y="5871882"/>
            <a:ext cx="1898388" cy="986117"/>
          </a:xfrm>
          <a:prstGeom prst="rect">
            <a:avLst/>
          </a:prstGeom>
        </p:spPr>
      </p:pic>
      <p:pic>
        <p:nvPicPr>
          <p:cNvPr id="9" name="Picture 8">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4" cstate="email">
            <a:extLst>
              <a:ext uri="{28A0092B-C50C-407E-A947-70E740481C1C}">
                <a14:useLocalDpi xmlns:a14="http://schemas.microsoft.com/office/drawing/2010/main" val="0"/>
              </a:ext>
            </a:extLst>
          </a:blip>
          <a:srcRect/>
          <a:stretch/>
        </p:blipFill>
        <p:spPr>
          <a:xfrm>
            <a:off x="8484524" y="5863244"/>
            <a:ext cx="3713138" cy="1005171"/>
          </a:xfrm>
          <a:prstGeom prst="rect">
            <a:avLst/>
          </a:prstGeom>
        </p:spPr>
      </p:pic>
      <p:sp>
        <p:nvSpPr>
          <p:cNvPr id="10" name="TextBox 9">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 name="Title 1"/>
          <p:cNvSpPr>
            <a:spLocks noGrp="1"/>
          </p:cNvSpPr>
          <p:nvPr>
            <p:ph type="title" hasCustomPrompt="1"/>
          </p:nvPr>
        </p:nvSpPr>
        <p:spPr>
          <a:xfrm>
            <a:off x="3119531" y="3515208"/>
            <a:ext cx="5920445" cy="638921"/>
          </a:xfrm>
          <a:prstGeom prst="rect">
            <a:avLst/>
          </a:prstGeom>
        </p:spPr>
        <p:txBody>
          <a:bodyPr>
            <a:normAutofit/>
          </a:bodyPr>
          <a:lstStyle>
            <a:lvl1pPr algn="ctr">
              <a:defRPr sz="4200">
                <a:latin typeface="Cambria" panose="02040503050406030204" pitchFamily="18" charset="0"/>
              </a:defRPr>
            </a:lvl1pPr>
          </a:lstStyle>
          <a:p>
            <a:r>
              <a:rPr lang="en-US" dirty="0" smtClean="0"/>
              <a:t>Click to edit section title</a:t>
            </a:r>
            <a:endParaRPr lang="en-US" dirty="0"/>
          </a:p>
        </p:txBody>
      </p:sp>
    </p:spTree>
    <p:extLst>
      <p:ext uri="{BB962C8B-B14F-4D97-AF65-F5344CB8AC3E}">
        <p14:creationId xmlns:p14="http://schemas.microsoft.com/office/powerpoint/2010/main" val="60100789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7DC525-9134-744B-A140-FCDD9185157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2491" y="-1"/>
            <a:ext cx="12224490" cy="1615431"/>
          </a:xfrm>
          <a:prstGeom prst="rect">
            <a:avLst/>
          </a:prstGeom>
        </p:spPr>
      </p:pic>
      <p:sp>
        <p:nvSpPr>
          <p:cNvPr id="2" name="Title 1"/>
          <p:cNvSpPr>
            <a:spLocks noGrp="1"/>
          </p:cNvSpPr>
          <p:nvPr>
            <p:ph type="title"/>
          </p:nvPr>
        </p:nvSpPr>
        <p:spPr>
          <a:xfrm>
            <a:off x="838200" y="365125"/>
            <a:ext cx="10515600" cy="1325563"/>
          </a:xfrm>
          <a:prstGeom prst="rect">
            <a:avLst/>
          </a:prstGeom>
        </p:spPr>
        <p:txBody>
          <a:bodyPr/>
          <a:lstStyle>
            <a:lvl1pPr>
              <a:defRPr>
                <a:solidFill>
                  <a:schemeClr val="bg1"/>
                </a:solidFill>
                <a:latin typeface="Cambria" panose="020405030504060302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838200" y="1825625"/>
            <a:ext cx="10515600" cy="4037619"/>
          </a:xfrm>
          <a:prstGeom prst="rect">
            <a:avLst/>
          </a:prstGeom>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atin typeface="Cambria" panose="02040503050406030204" pitchFamily="18" charset="0"/>
              </a:defRPr>
            </a:lvl6pPr>
            <a:lvl7pPr marL="2971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atin typeface="Cambria" panose="02040503050406030204" pitchFamily="18" charset="0"/>
              </a:defRPr>
            </a:lvl7pPr>
            <a:lvl8pPr marL="32004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latin typeface="Cambria" panose="02040503050406030204" pitchFamily="18" charset="0"/>
              </a:defRPr>
            </a:lvl8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marL="25146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smtClean="0"/>
              <a:t>Sixth level</a:t>
            </a:r>
          </a:p>
          <a:p>
            <a:pPr marL="2971800" marR="0" lvl="6"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smtClean="0"/>
              <a:t>Seventh level</a:t>
            </a:r>
          </a:p>
          <a:p>
            <a:pPr marL="3429000" marR="0" lvl="7"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smtClean="0"/>
              <a:t>Eighth level</a:t>
            </a:r>
          </a:p>
        </p:txBody>
      </p:sp>
      <p:pic>
        <p:nvPicPr>
          <p:cNvPr id="8" name="Picture 7">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1" y="5871882"/>
            <a:ext cx="1898388" cy="986117"/>
          </a:xfrm>
          <a:prstGeom prst="rect">
            <a:avLst/>
          </a:prstGeom>
        </p:spPr>
      </p:pic>
      <p:pic>
        <p:nvPicPr>
          <p:cNvPr id="9" name="Picture 8">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4" cstate="email">
            <a:extLst>
              <a:ext uri="{28A0092B-C50C-407E-A947-70E740481C1C}">
                <a14:useLocalDpi xmlns:a14="http://schemas.microsoft.com/office/drawing/2010/main" val="0"/>
              </a:ext>
            </a:extLst>
          </a:blip>
          <a:srcRect/>
          <a:stretch/>
        </p:blipFill>
        <p:spPr>
          <a:xfrm>
            <a:off x="8484524" y="5863244"/>
            <a:ext cx="3713138" cy="1005171"/>
          </a:xfrm>
          <a:prstGeom prst="rect">
            <a:avLst/>
          </a:prstGeom>
        </p:spPr>
      </p:pic>
      <p:sp>
        <p:nvSpPr>
          <p:cNvPr id="10" name="TextBox 9">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58586118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7DC525-9134-744B-A140-FCDD9185157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2491" y="-1"/>
            <a:ext cx="12224490" cy="1615431"/>
          </a:xfrm>
          <a:prstGeom prst="rect">
            <a:avLst/>
          </a:prstGeom>
        </p:spPr>
      </p:pic>
      <p:sp>
        <p:nvSpPr>
          <p:cNvPr id="2" name="Title 1"/>
          <p:cNvSpPr>
            <a:spLocks noGrp="1"/>
          </p:cNvSpPr>
          <p:nvPr>
            <p:ph type="title"/>
          </p:nvPr>
        </p:nvSpPr>
        <p:spPr>
          <a:xfrm>
            <a:off x="838200" y="365125"/>
            <a:ext cx="10515600" cy="1325563"/>
          </a:xfrm>
          <a:prstGeom prst="rect">
            <a:avLst/>
          </a:prstGeom>
        </p:spPr>
        <p:txBody>
          <a:bodyPr/>
          <a:lstStyle>
            <a:lvl1pPr>
              <a:defRPr>
                <a:solidFill>
                  <a:schemeClr val="bg1"/>
                </a:solidFill>
                <a:latin typeface="Cambria" panose="02040503050406030204" pitchFamily="18" charset="0"/>
              </a:defRPr>
            </a:lvl1pPr>
          </a:lstStyle>
          <a:p>
            <a:r>
              <a:rPr lang="en-US" dirty="0" smtClean="0"/>
              <a:t>Click to edit Master title style</a:t>
            </a:r>
            <a:endParaRPr lang="en-US" dirty="0"/>
          </a:p>
        </p:txBody>
      </p:sp>
      <p:pic>
        <p:nvPicPr>
          <p:cNvPr id="8" name="Picture 7">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1" y="5871882"/>
            <a:ext cx="1898388" cy="986117"/>
          </a:xfrm>
          <a:prstGeom prst="rect">
            <a:avLst/>
          </a:prstGeom>
        </p:spPr>
      </p:pic>
      <p:pic>
        <p:nvPicPr>
          <p:cNvPr id="9" name="Picture 8">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4" cstate="email">
            <a:extLst>
              <a:ext uri="{28A0092B-C50C-407E-A947-70E740481C1C}">
                <a14:useLocalDpi xmlns:a14="http://schemas.microsoft.com/office/drawing/2010/main" val="0"/>
              </a:ext>
            </a:extLst>
          </a:blip>
          <a:srcRect/>
          <a:stretch/>
        </p:blipFill>
        <p:spPr>
          <a:xfrm>
            <a:off x="8484524" y="5863244"/>
            <a:ext cx="3713138" cy="1005171"/>
          </a:xfrm>
          <a:prstGeom prst="rect">
            <a:avLst/>
          </a:prstGeom>
        </p:spPr>
      </p:pic>
      <p:sp>
        <p:nvSpPr>
          <p:cNvPr id="10" name="TextBox 9">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95963877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Slid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046257"/>
          </a:xfrm>
          <a:prstGeom prst="rect">
            <a:avLst/>
          </a:prstGeom>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72200" y="1825625"/>
            <a:ext cx="5181600" cy="4046257"/>
          </a:xfrm>
          <a:prstGeom prst="rect">
            <a:avLst/>
          </a:prstGeom>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3" name="Picture 12">
            <a:extLst>
              <a:ext uri="{FF2B5EF4-FFF2-40B4-BE49-F238E27FC236}">
                <a16:creationId xmlns:a16="http://schemas.microsoft.com/office/drawing/2014/main" id="{3E7DC525-9134-744B-A140-FCDD9185157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2491" y="-1"/>
            <a:ext cx="12224490" cy="1615431"/>
          </a:xfrm>
          <a:prstGeom prst="rect">
            <a:avLst/>
          </a:prstGeom>
        </p:spPr>
      </p:pic>
      <p:sp>
        <p:nvSpPr>
          <p:cNvPr id="14" name="Title 1"/>
          <p:cNvSpPr>
            <a:spLocks noGrp="1"/>
          </p:cNvSpPr>
          <p:nvPr>
            <p:ph type="title"/>
          </p:nvPr>
        </p:nvSpPr>
        <p:spPr>
          <a:xfrm>
            <a:off x="838200" y="365125"/>
            <a:ext cx="10515600" cy="1325563"/>
          </a:xfrm>
          <a:prstGeom prst="rect">
            <a:avLst/>
          </a:prstGeom>
        </p:spPr>
        <p:txBody>
          <a:bodyPr/>
          <a:lstStyle>
            <a:lvl1pPr>
              <a:defRPr>
                <a:solidFill>
                  <a:schemeClr val="bg1"/>
                </a:solidFill>
                <a:latin typeface="Cambria" panose="02040503050406030204" pitchFamily="18" charset="0"/>
              </a:defRPr>
            </a:lvl1pPr>
          </a:lstStyle>
          <a:p>
            <a:r>
              <a:rPr lang="en-US" dirty="0" smtClean="0"/>
              <a:t>Click to edit Master title style</a:t>
            </a:r>
            <a:endParaRPr lang="en-US" dirty="0"/>
          </a:p>
        </p:txBody>
      </p:sp>
      <p:pic>
        <p:nvPicPr>
          <p:cNvPr id="15" name="Picture 14">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1" y="5871882"/>
            <a:ext cx="1898388" cy="986117"/>
          </a:xfrm>
          <a:prstGeom prst="rect">
            <a:avLst/>
          </a:prstGeom>
        </p:spPr>
      </p:pic>
      <p:pic>
        <p:nvPicPr>
          <p:cNvPr id="16" name="Picture 15">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4" cstate="email">
            <a:extLst>
              <a:ext uri="{28A0092B-C50C-407E-A947-70E740481C1C}">
                <a14:useLocalDpi xmlns:a14="http://schemas.microsoft.com/office/drawing/2010/main" val="0"/>
              </a:ext>
            </a:extLst>
          </a:blip>
          <a:srcRect/>
          <a:stretch/>
        </p:blipFill>
        <p:spPr>
          <a:xfrm>
            <a:off x="8484524" y="5863244"/>
            <a:ext cx="3713138" cy="1005171"/>
          </a:xfrm>
          <a:prstGeom prst="rect">
            <a:avLst/>
          </a:prstGeom>
        </p:spPr>
      </p:pic>
      <p:sp>
        <p:nvSpPr>
          <p:cNvPr id="17" name="TextBox 16">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30846338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6"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656492"/>
            <a:ext cx="10515600" cy="10341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dirty="0"/>
          </a:p>
        </p:txBody>
      </p:sp>
      <p:pic>
        <p:nvPicPr>
          <p:cNvPr id="5" name="Picture 4">
            <a:extLst>
              <a:ext uri="{FF2B5EF4-FFF2-40B4-BE49-F238E27FC236}">
                <a16:creationId xmlns:a16="http://schemas.microsoft.com/office/drawing/2014/main" id="{3E7DC525-9134-744B-A140-FCDD9185157D}"/>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32491" y="-1"/>
            <a:ext cx="12224490" cy="1615431"/>
          </a:xfrm>
          <a:prstGeom prst="rect">
            <a:avLst/>
          </a:prstGeom>
        </p:spPr>
      </p:pic>
      <p:pic>
        <p:nvPicPr>
          <p:cNvPr id="6" name="Picture 5">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8" cstate="email">
            <a:extLst>
              <a:ext uri="{28A0092B-C50C-407E-A947-70E740481C1C}">
                <a14:useLocalDpi xmlns:a14="http://schemas.microsoft.com/office/drawing/2010/main" val="0"/>
              </a:ext>
            </a:extLst>
          </a:blip>
          <a:srcRect/>
          <a:stretch/>
        </p:blipFill>
        <p:spPr>
          <a:xfrm>
            <a:off x="1" y="5871882"/>
            <a:ext cx="1898388" cy="986117"/>
          </a:xfrm>
          <a:prstGeom prst="rect">
            <a:avLst/>
          </a:prstGeom>
        </p:spPr>
      </p:pic>
      <p:pic>
        <p:nvPicPr>
          <p:cNvPr id="7" name="Picture 6">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9" cstate="email">
            <a:extLst>
              <a:ext uri="{28A0092B-C50C-407E-A947-70E740481C1C}">
                <a14:useLocalDpi xmlns:a14="http://schemas.microsoft.com/office/drawing/2010/main" val="0"/>
              </a:ext>
            </a:extLst>
          </a:blip>
          <a:srcRect/>
          <a:stretch/>
        </p:blipFill>
        <p:spPr>
          <a:xfrm>
            <a:off x="8484524" y="5863244"/>
            <a:ext cx="3713138" cy="1005171"/>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 id="2147483655" r:id="rId2"/>
    <p:sldLayoutId id="2147483671" r:id="rId3"/>
    <p:sldLayoutId id="2147483672" r:id="rId4"/>
  </p:sldLayoutIdLst>
  <p:transition spd="med"/>
  <p:hf hdr="0" ftr="0" dt="0"/>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02419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1886" y="118753"/>
            <a:ext cx="11245932" cy="1571935"/>
          </a:xfrm>
        </p:spPr>
        <p:txBody>
          <a:bodyPr>
            <a:normAutofit fontScale="90000"/>
          </a:bodyPr>
          <a:lstStyle/>
          <a:p>
            <a:pPr algn="ctr"/>
            <a:r>
              <a:rPr lang="en-US" dirty="0" smtClean="0">
                <a:latin typeface="Times New Roman" panose="02020603050405020304" pitchFamily="18" charset="0"/>
                <a:cs typeface="Times New Roman" panose="02020603050405020304" pitchFamily="18" charset="0"/>
              </a:rPr>
              <a:t>UAS* </a:t>
            </a:r>
            <a:r>
              <a:rPr lang="en-US" i="1" dirty="0" smtClean="0">
                <a:latin typeface="Times New Roman" panose="02020603050405020304" pitchFamily="18" charset="0"/>
                <a:cs typeface="Times New Roman" panose="02020603050405020304" pitchFamily="18" charset="0"/>
              </a:rPr>
              <a:t>vs.</a:t>
            </a:r>
            <a:r>
              <a:rPr lang="en-US" dirty="0" smtClean="0">
                <a:latin typeface="Times New Roman" panose="02020603050405020304" pitchFamily="18" charset="0"/>
                <a:cs typeface="Times New Roman" panose="02020603050405020304" pitchFamily="18" charset="0"/>
              </a:rPr>
              <a:t> Conventional Aircraft Airborne Collisions:</a:t>
            </a:r>
            <a:br>
              <a:rPr lang="en-US" dirty="0" smtClean="0">
                <a:latin typeface="Times New Roman" panose="02020603050405020304" pitchFamily="18" charset="0"/>
                <a:cs typeface="Times New Roman" panose="02020603050405020304" pitchFamily="18" charset="0"/>
              </a:rPr>
            </a:br>
            <a:r>
              <a:rPr lang="en-US" i="1" dirty="0" smtClean="0">
                <a:solidFill>
                  <a:srgbClr val="C00000"/>
                </a:solidFill>
                <a:latin typeface="Times New Roman" panose="02020603050405020304" pitchFamily="18" charset="0"/>
                <a:cs typeface="Times New Roman" panose="02020603050405020304" pitchFamily="18" charset="0"/>
              </a:rPr>
              <a:t>Update as of October 10</a:t>
            </a:r>
            <a:r>
              <a:rPr lang="en-US" i="1" baseline="30000" dirty="0" smtClean="0">
                <a:solidFill>
                  <a:srgbClr val="C00000"/>
                </a:solidFill>
                <a:latin typeface="Times New Roman" panose="02020603050405020304" pitchFamily="18" charset="0"/>
                <a:cs typeface="Times New Roman" panose="02020603050405020304" pitchFamily="18" charset="0"/>
              </a:rPr>
              <a:t>th</a:t>
            </a:r>
            <a:r>
              <a:rPr lang="en-US" i="1" dirty="0" smtClean="0">
                <a:solidFill>
                  <a:srgbClr val="C00000"/>
                </a:solidFill>
                <a:latin typeface="Times New Roman" panose="02020603050405020304" pitchFamily="18" charset="0"/>
                <a:cs typeface="Times New Roman" panose="02020603050405020304" pitchFamily="18" charset="0"/>
              </a:rPr>
              <a:t>, 2021</a:t>
            </a:r>
            <a:endParaRPr lang="en-US" sz="3600" i="1" dirty="0">
              <a:solidFill>
                <a:srgbClr val="C00000"/>
              </a:solidFill>
              <a:latin typeface="Times New Roman" panose="02020603050405020304" pitchFamily="18" charset="0"/>
              <a:cs typeface="Times New Roman" panose="02020603050405020304" pitchFamily="18" charset="0"/>
            </a:endParaRPr>
          </a:p>
        </p:txBody>
      </p:sp>
      <p:pic>
        <p:nvPicPr>
          <p:cNvPr id="2050" name="Picture 2" descr="Aviation photographs of Registration: N555EL : ABPic"/>
          <p:cNvPicPr>
            <a:picLocks noGrp="1" noChangeAspect="1" noChangeArrowheads="1"/>
          </p:cNvPicPr>
          <p:nvPr>
            <p:ph idx="1"/>
          </p:nvPr>
        </p:nvPicPr>
        <p:blipFill rotWithShape="1">
          <a:blip r:embed="rId3" cstate="email">
            <a:extLst>
              <a:ext uri="{28A0092B-C50C-407E-A947-70E740481C1C}">
                <a14:useLocalDpi xmlns:a14="http://schemas.microsoft.com/office/drawing/2010/main" val="0"/>
              </a:ext>
            </a:extLst>
          </a:blip>
          <a:srcRect/>
          <a:stretch/>
        </p:blipFill>
        <p:spPr bwMode="auto">
          <a:xfrm>
            <a:off x="740229" y="1582058"/>
            <a:ext cx="10566459" cy="506689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989040"/>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1950" y="1"/>
            <a:ext cx="11372850" cy="1341119"/>
          </a:xfrm>
        </p:spPr>
        <p:txBody>
          <a:bodyPr>
            <a:normAutofit/>
          </a:bodyPr>
          <a:lstStyle/>
          <a:p>
            <a:pPr algn="ctr"/>
            <a:r>
              <a:rPr lang="en-US" b="1" dirty="0" smtClean="0">
                <a:solidFill>
                  <a:srgbClr val="C00000"/>
                </a:solidFill>
                <a:latin typeface="Times New Roman" panose="02020603050405020304" pitchFamily="18" charset="0"/>
                <a:cs typeface="Times New Roman" panose="02020603050405020304" pitchFamily="18" charset="0"/>
              </a:rPr>
              <a:t>Confirmed:</a:t>
            </a:r>
            <a:r>
              <a:rPr lang="en-US" b="1" dirty="0" smtClean="0">
                <a:solidFill>
                  <a:schemeClr val="accent2">
                    <a:lumMod val="50000"/>
                  </a:schemeClr>
                </a:solidFill>
                <a:latin typeface="Times New Roman" panose="02020603050405020304" pitchFamily="18" charset="0"/>
                <a:cs typeface="Times New Roman" panose="02020603050405020304" pitchFamily="18" charset="0"/>
              </a:rPr>
              <a:t/>
            </a:r>
            <a:br>
              <a:rPr lang="en-US" b="1" dirty="0" smtClean="0">
                <a:solidFill>
                  <a:schemeClr val="accent2">
                    <a:lumMod val="50000"/>
                  </a:schemeClr>
                </a:solidFill>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“King of the Hammers” race, Feb 6, 2020</a:t>
            </a:r>
            <a:endParaRPr lang="en-US" dirty="0">
              <a:latin typeface="Times New Roman" panose="02020603050405020304" pitchFamily="18" charset="0"/>
              <a:cs typeface="Times New Roman" panose="02020603050405020304" pitchFamily="18" charset="0"/>
            </a:endParaRPr>
          </a:p>
        </p:txBody>
      </p:sp>
      <p:pic>
        <p:nvPicPr>
          <p:cNvPr id="3" name="Content Placeholder 2"/>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rcRect/>
          <a:stretch/>
        </p:blipFill>
        <p:spPr>
          <a:xfrm>
            <a:off x="841244" y="1341120"/>
            <a:ext cx="10671160" cy="5220868"/>
          </a:xfrm>
          <a:prstGeom prst="rect">
            <a:avLst/>
          </a:prstGeom>
          <a:ln>
            <a:solidFill>
              <a:srgbClr val="002060"/>
            </a:solidFill>
          </a:ln>
        </p:spPr>
      </p:pic>
      <p:sp>
        <p:nvSpPr>
          <p:cNvPr id="2" name="Explosion 2 1"/>
          <p:cNvSpPr/>
          <p:nvPr/>
        </p:nvSpPr>
        <p:spPr>
          <a:xfrm>
            <a:off x="3316224" y="4937760"/>
            <a:ext cx="1633728" cy="1755648"/>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9047101"/>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0629"/>
            <a:ext cx="10515600" cy="1282535"/>
          </a:xfrm>
        </p:spPr>
        <p:txBody>
          <a:bodyPr>
            <a:normAutofit fontScale="90000"/>
          </a:bodyPr>
          <a:lstStyle/>
          <a:p>
            <a:pPr lvl="0" algn="ctr">
              <a:spcBef>
                <a:spcPts val="1000"/>
              </a:spcBef>
            </a:pPr>
            <a:r>
              <a:rPr lang="en-US" sz="4900" b="1" dirty="0" smtClean="0">
                <a:solidFill>
                  <a:srgbClr val="C00000"/>
                </a:solidFill>
                <a:latin typeface="Times New Roman" panose="02020603050405020304" pitchFamily="18" charset="0"/>
                <a:cs typeface="Times New Roman" panose="02020603050405020304" pitchFamily="18" charset="0"/>
              </a:rPr>
              <a:t>Confirmed:</a:t>
            </a:r>
            <a:r>
              <a:rPr lang="en-US" sz="5400" dirty="0" smtClean="0">
                <a:solidFill>
                  <a:prstClr val="black"/>
                </a:solidFill>
                <a:latin typeface="Times New Roman" panose="02020603050405020304" pitchFamily="18" charset="0"/>
                <a:cs typeface="Times New Roman" panose="02020603050405020304" pitchFamily="18" charset="0"/>
              </a:rPr>
              <a:t> </a:t>
            </a:r>
            <a:br>
              <a:rPr lang="en-US" sz="5400" dirty="0" smtClean="0">
                <a:solidFill>
                  <a:prstClr val="black"/>
                </a:solidFill>
                <a:latin typeface="Times New Roman" panose="02020603050405020304" pitchFamily="18" charset="0"/>
                <a:cs typeface="Times New Roman" panose="02020603050405020304" pitchFamily="18" charset="0"/>
              </a:rPr>
            </a:br>
            <a:r>
              <a:rPr lang="en-US" sz="4900" dirty="0" smtClean="0">
                <a:latin typeface="Times New Roman" panose="02020603050405020304" pitchFamily="18" charset="0"/>
                <a:cs typeface="Times New Roman" panose="02020603050405020304" pitchFamily="18" charset="0"/>
              </a:rPr>
              <a:t>LAPD </a:t>
            </a:r>
            <a:r>
              <a:rPr lang="en-US" sz="4900" dirty="0">
                <a:latin typeface="Times New Roman" panose="02020603050405020304" pitchFamily="18" charset="0"/>
                <a:cs typeface="Times New Roman" panose="02020603050405020304" pitchFamily="18" charset="0"/>
              </a:rPr>
              <a:t>Helo </a:t>
            </a:r>
            <a:r>
              <a:rPr lang="en-US" sz="4900" dirty="0" smtClean="0">
                <a:latin typeface="Times New Roman" panose="02020603050405020304" pitchFamily="18" charset="0"/>
                <a:cs typeface="Times New Roman" panose="02020603050405020304" pitchFamily="18" charset="0"/>
              </a:rPr>
              <a:t>vs. DJI, </a:t>
            </a:r>
            <a:r>
              <a:rPr lang="en-US" sz="4900" dirty="0" smtClean="0">
                <a:latin typeface="Times New Roman" panose="02020603050405020304" pitchFamily="18" charset="0"/>
                <a:ea typeface="+mn-ea"/>
                <a:cs typeface="Times New Roman" panose="02020603050405020304" pitchFamily="18" charset="0"/>
              </a:rPr>
              <a:t>September </a:t>
            </a:r>
            <a:r>
              <a:rPr lang="en-US" sz="4900" dirty="0">
                <a:latin typeface="Times New Roman" panose="02020603050405020304" pitchFamily="18" charset="0"/>
                <a:ea typeface="+mn-ea"/>
                <a:cs typeface="Times New Roman" panose="02020603050405020304" pitchFamily="18" charset="0"/>
              </a:rPr>
              <a:t>18, </a:t>
            </a:r>
            <a:r>
              <a:rPr lang="en-US" sz="4900" dirty="0" smtClean="0">
                <a:latin typeface="Times New Roman" panose="02020603050405020304" pitchFamily="18" charset="0"/>
                <a:ea typeface="+mn-ea"/>
                <a:cs typeface="Times New Roman" panose="02020603050405020304" pitchFamily="18" charset="0"/>
              </a:rPr>
              <a:t>2020</a:t>
            </a:r>
            <a:endParaRPr lang="en-US" sz="4900" dirty="0"/>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404135" y="1567544"/>
            <a:ext cx="11437739" cy="5029740"/>
          </a:xfrm>
          <a:prstGeom prst="rect">
            <a:avLst/>
          </a:prstGeom>
        </p:spPr>
      </p:pic>
    </p:spTree>
    <p:extLst>
      <p:ext uri="{BB962C8B-B14F-4D97-AF65-F5344CB8AC3E}">
        <p14:creationId xmlns:p14="http://schemas.microsoft.com/office/powerpoint/2010/main" val="3539148137"/>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rend Analysis: Definition, Importance"/>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t="-247"/>
          <a:stretch/>
        </p:blipFill>
        <p:spPr bwMode="auto">
          <a:xfrm>
            <a:off x="2277675" y="1590804"/>
            <a:ext cx="8551428" cy="509500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838200" y="225631"/>
            <a:ext cx="10515600" cy="1033153"/>
          </a:xfrm>
        </p:spPr>
        <p:txBody>
          <a:bodyPr>
            <a:normAutofit/>
          </a:bodyPr>
          <a:lstStyle/>
          <a:p>
            <a:pPr algn="ctr"/>
            <a:r>
              <a:rPr lang="en-US" dirty="0" smtClean="0">
                <a:solidFill>
                  <a:schemeClr val="bg1"/>
                </a:solidFill>
                <a:latin typeface="Arial Rounded MT Bold" panose="020F0704030504030204" pitchFamily="34" charset="0"/>
              </a:rPr>
              <a:t>(Does there seem to be a </a:t>
            </a:r>
            <a:r>
              <a:rPr lang="en-US" b="1" i="1" dirty="0" smtClean="0">
                <a:solidFill>
                  <a:srgbClr val="FF0000"/>
                </a:solidFill>
                <a:latin typeface="Arial Rounded MT Bold" panose="020F0704030504030204" pitchFamily="34" charset="0"/>
              </a:rPr>
              <a:t>trend</a:t>
            </a:r>
            <a:r>
              <a:rPr lang="en-US" dirty="0" smtClean="0">
                <a:solidFill>
                  <a:schemeClr val="bg1"/>
                </a:solidFill>
                <a:latin typeface="Arial Rounded MT Bold" panose="020F0704030504030204" pitchFamily="34" charset="0"/>
              </a:rPr>
              <a:t>, here?)</a:t>
            </a:r>
            <a:endParaRPr lang="en-US" dirty="0">
              <a:solidFill>
                <a:schemeClr val="bg1"/>
              </a:solidFill>
              <a:latin typeface="Arial Rounded MT Bold" panose="020F0704030504030204" pitchFamily="34" charset="0"/>
            </a:endParaRPr>
          </a:p>
        </p:txBody>
      </p:sp>
      <p:pic>
        <p:nvPicPr>
          <p:cNvPr id="5122" name="Picture 2" descr="Bumblebee helicopter (box)"/>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9766548" y="1258784"/>
            <a:ext cx="1587252" cy="111249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lpha military helicopter (box)"/>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276596" y="5341023"/>
            <a:ext cx="2001079" cy="1172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2016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elicopter Flightseeing with Glacier Landing - Knik Glaci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
            <a:ext cx="12192000" cy="6668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114838"/>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402914" y="1647241"/>
            <a:ext cx="7202468" cy="3966035"/>
          </a:xfrm>
          <a:prstGeom prst="rect">
            <a:avLst/>
          </a:prstGeom>
        </p:spPr>
      </p:pic>
    </p:spTree>
    <p:extLst>
      <p:ext uri="{BB962C8B-B14F-4D97-AF65-F5344CB8AC3E}">
        <p14:creationId xmlns:p14="http://schemas.microsoft.com/office/powerpoint/2010/main" val="2151276190"/>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555EL | Robinson R44 Clipper II | Private | RockyCom2010 | JetPhoto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07834" y="188684"/>
            <a:ext cx="11639653" cy="64443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175711"/>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61214" y="129310"/>
            <a:ext cx="11552491" cy="6536533"/>
          </a:xfrm>
          <a:prstGeom prst="rect">
            <a:avLst/>
          </a:prstGeom>
        </p:spPr>
      </p:pic>
      <p:sp>
        <p:nvSpPr>
          <p:cNvPr id="3" name="Explosion 2 2"/>
          <p:cNvSpPr/>
          <p:nvPr/>
        </p:nvSpPr>
        <p:spPr>
          <a:xfrm>
            <a:off x="8295862" y="4518992"/>
            <a:ext cx="2888974" cy="2339008"/>
          </a:xfrm>
          <a:prstGeom prst="irregularSeal2">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THUD!</a:t>
            </a:r>
            <a:endParaRPr lang="en-US" sz="2400" b="1" i="1" dirty="0"/>
          </a:p>
        </p:txBody>
      </p:sp>
    </p:spTree>
    <p:extLst>
      <p:ext uri="{BB962C8B-B14F-4D97-AF65-F5344CB8AC3E}">
        <p14:creationId xmlns:p14="http://schemas.microsoft.com/office/powerpoint/2010/main" val="2945882762"/>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7508" y="225288"/>
            <a:ext cx="11204161" cy="6307942"/>
          </a:xfrm>
          <a:prstGeom prst="rect">
            <a:avLst/>
          </a:prstGeom>
        </p:spPr>
      </p:pic>
      <p:sp>
        <p:nvSpPr>
          <p:cNvPr id="7" name="Freeform 6"/>
          <p:cNvSpPr/>
          <p:nvPr/>
        </p:nvSpPr>
        <p:spPr>
          <a:xfrm>
            <a:off x="3379304" y="556591"/>
            <a:ext cx="5208105" cy="954157"/>
          </a:xfrm>
          <a:custGeom>
            <a:avLst/>
            <a:gdLst>
              <a:gd name="connsiteX0" fmla="*/ 5208105 w 5208105"/>
              <a:gd name="connsiteY0" fmla="*/ 954157 h 954157"/>
              <a:gd name="connsiteX1" fmla="*/ 5141844 w 5208105"/>
              <a:gd name="connsiteY1" fmla="*/ 914400 h 954157"/>
              <a:gd name="connsiteX2" fmla="*/ 5128592 w 5208105"/>
              <a:gd name="connsiteY2" fmla="*/ 874644 h 954157"/>
              <a:gd name="connsiteX3" fmla="*/ 5049079 w 5208105"/>
              <a:gd name="connsiteY3" fmla="*/ 848139 h 954157"/>
              <a:gd name="connsiteX4" fmla="*/ 5009322 w 5208105"/>
              <a:gd name="connsiteY4" fmla="*/ 834887 h 954157"/>
              <a:gd name="connsiteX5" fmla="*/ 4969566 w 5208105"/>
              <a:gd name="connsiteY5" fmla="*/ 821635 h 954157"/>
              <a:gd name="connsiteX6" fmla="*/ 4903305 w 5208105"/>
              <a:gd name="connsiteY6" fmla="*/ 781879 h 954157"/>
              <a:gd name="connsiteX7" fmla="*/ 4876800 w 5208105"/>
              <a:gd name="connsiteY7" fmla="*/ 755374 h 954157"/>
              <a:gd name="connsiteX8" fmla="*/ 4837044 w 5208105"/>
              <a:gd name="connsiteY8" fmla="*/ 742122 h 954157"/>
              <a:gd name="connsiteX9" fmla="*/ 4757531 w 5208105"/>
              <a:gd name="connsiteY9" fmla="*/ 702366 h 954157"/>
              <a:gd name="connsiteX10" fmla="*/ 4717774 w 5208105"/>
              <a:gd name="connsiteY10" fmla="*/ 675861 h 954157"/>
              <a:gd name="connsiteX11" fmla="*/ 4638261 w 5208105"/>
              <a:gd name="connsiteY11" fmla="*/ 649357 h 954157"/>
              <a:gd name="connsiteX12" fmla="*/ 4598505 w 5208105"/>
              <a:gd name="connsiteY12" fmla="*/ 636105 h 954157"/>
              <a:gd name="connsiteX13" fmla="*/ 4518992 w 5208105"/>
              <a:gd name="connsiteY13" fmla="*/ 609600 h 954157"/>
              <a:gd name="connsiteX14" fmla="*/ 4465983 w 5208105"/>
              <a:gd name="connsiteY14" fmla="*/ 596348 h 954157"/>
              <a:gd name="connsiteX15" fmla="*/ 4386470 w 5208105"/>
              <a:gd name="connsiteY15" fmla="*/ 569844 h 954157"/>
              <a:gd name="connsiteX16" fmla="*/ 4187687 w 5208105"/>
              <a:gd name="connsiteY16" fmla="*/ 543339 h 954157"/>
              <a:gd name="connsiteX17" fmla="*/ 4108174 w 5208105"/>
              <a:gd name="connsiteY17" fmla="*/ 516835 h 954157"/>
              <a:gd name="connsiteX18" fmla="*/ 3988905 w 5208105"/>
              <a:gd name="connsiteY18" fmla="*/ 490331 h 954157"/>
              <a:gd name="connsiteX19" fmla="*/ 3882887 w 5208105"/>
              <a:gd name="connsiteY19" fmla="*/ 463826 h 954157"/>
              <a:gd name="connsiteX20" fmla="*/ 3829879 w 5208105"/>
              <a:gd name="connsiteY20" fmla="*/ 450574 h 954157"/>
              <a:gd name="connsiteX21" fmla="*/ 3697357 w 5208105"/>
              <a:gd name="connsiteY21" fmla="*/ 437322 h 954157"/>
              <a:gd name="connsiteX22" fmla="*/ 3578087 w 5208105"/>
              <a:gd name="connsiteY22" fmla="*/ 410818 h 954157"/>
              <a:gd name="connsiteX23" fmla="*/ 3485322 w 5208105"/>
              <a:gd name="connsiteY23" fmla="*/ 397566 h 954157"/>
              <a:gd name="connsiteX24" fmla="*/ 3419061 w 5208105"/>
              <a:gd name="connsiteY24" fmla="*/ 384313 h 954157"/>
              <a:gd name="connsiteX25" fmla="*/ 3326296 w 5208105"/>
              <a:gd name="connsiteY25" fmla="*/ 371061 h 954157"/>
              <a:gd name="connsiteX26" fmla="*/ 3273287 w 5208105"/>
              <a:gd name="connsiteY26" fmla="*/ 357809 h 954157"/>
              <a:gd name="connsiteX27" fmla="*/ 3193774 w 5208105"/>
              <a:gd name="connsiteY27" fmla="*/ 344557 h 954157"/>
              <a:gd name="connsiteX28" fmla="*/ 3101009 w 5208105"/>
              <a:gd name="connsiteY28" fmla="*/ 318052 h 954157"/>
              <a:gd name="connsiteX29" fmla="*/ 3021496 w 5208105"/>
              <a:gd name="connsiteY29" fmla="*/ 291548 h 954157"/>
              <a:gd name="connsiteX30" fmla="*/ 2968487 w 5208105"/>
              <a:gd name="connsiteY30" fmla="*/ 278296 h 954157"/>
              <a:gd name="connsiteX31" fmla="*/ 2928731 w 5208105"/>
              <a:gd name="connsiteY31" fmla="*/ 265044 h 954157"/>
              <a:gd name="connsiteX32" fmla="*/ 2690192 w 5208105"/>
              <a:gd name="connsiteY32" fmla="*/ 238539 h 954157"/>
              <a:gd name="connsiteX33" fmla="*/ 2464905 w 5208105"/>
              <a:gd name="connsiteY33" fmla="*/ 212035 h 954157"/>
              <a:gd name="connsiteX34" fmla="*/ 2186609 w 5208105"/>
              <a:gd name="connsiteY34" fmla="*/ 198783 h 954157"/>
              <a:gd name="connsiteX35" fmla="*/ 1762539 w 5208105"/>
              <a:gd name="connsiteY35" fmla="*/ 159026 h 954157"/>
              <a:gd name="connsiteX36" fmla="*/ 1391479 w 5208105"/>
              <a:gd name="connsiteY36" fmla="*/ 145774 h 954157"/>
              <a:gd name="connsiteX37" fmla="*/ 1139687 w 5208105"/>
              <a:gd name="connsiteY37" fmla="*/ 106018 h 954157"/>
              <a:gd name="connsiteX38" fmla="*/ 450574 w 5208105"/>
              <a:gd name="connsiteY38" fmla="*/ 119270 h 954157"/>
              <a:gd name="connsiteX39" fmla="*/ 291548 w 5208105"/>
              <a:gd name="connsiteY39" fmla="*/ 159026 h 954157"/>
              <a:gd name="connsiteX40" fmla="*/ 251792 w 5208105"/>
              <a:gd name="connsiteY40" fmla="*/ 172279 h 954157"/>
              <a:gd name="connsiteX41" fmla="*/ 0 w 5208105"/>
              <a:gd name="connsiteY41" fmla="*/ 198783 h 954157"/>
              <a:gd name="connsiteX42" fmla="*/ 159026 w 5208105"/>
              <a:gd name="connsiteY42" fmla="*/ 145774 h 954157"/>
              <a:gd name="connsiteX43" fmla="*/ 198783 w 5208105"/>
              <a:gd name="connsiteY43" fmla="*/ 132522 h 954157"/>
              <a:gd name="connsiteX44" fmla="*/ 238539 w 5208105"/>
              <a:gd name="connsiteY44" fmla="*/ 119270 h 954157"/>
              <a:gd name="connsiteX45" fmla="*/ 291548 w 5208105"/>
              <a:gd name="connsiteY45" fmla="*/ 106018 h 954157"/>
              <a:gd name="connsiteX46" fmla="*/ 397566 w 5208105"/>
              <a:gd name="connsiteY46" fmla="*/ 79513 h 954157"/>
              <a:gd name="connsiteX47" fmla="*/ 318053 w 5208105"/>
              <a:gd name="connsiteY47" fmla="*/ 79513 h 954157"/>
              <a:gd name="connsiteX48" fmla="*/ 238539 w 5208105"/>
              <a:gd name="connsiteY48" fmla="*/ 106018 h 954157"/>
              <a:gd name="connsiteX49" fmla="*/ 198783 w 5208105"/>
              <a:gd name="connsiteY49" fmla="*/ 132522 h 954157"/>
              <a:gd name="connsiteX50" fmla="*/ 119270 w 5208105"/>
              <a:gd name="connsiteY50" fmla="*/ 159026 h 954157"/>
              <a:gd name="connsiteX51" fmla="*/ 79513 w 5208105"/>
              <a:gd name="connsiteY51" fmla="*/ 172279 h 954157"/>
              <a:gd name="connsiteX52" fmla="*/ 39757 w 5208105"/>
              <a:gd name="connsiteY52" fmla="*/ 185531 h 954157"/>
              <a:gd name="connsiteX53" fmla="*/ 132522 w 5208105"/>
              <a:gd name="connsiteY53" fmla="*/ 106018 h 954157"/>
              <a:gd name="connsiteX54" fmla="*/ 172279 w 5208105"/>
              <a:gd name="connsiteY54" fmla="*/ 92766 h 954157"/>
              <a:gd name="connsiteX55" fmla="*/ 238539 w 5208105"/>
              <a:gd name="connsiteY55" fmla="*/ 53009 h 954157"/>
              <a:gd name="connsiteX56" fmla="*/ 291548 w 5208105"/>
              <a:gd name="connsiteY56" fmla="*/ 0 h 954157"/>
              <a:gd name="connsiteX57" fmla="*/ 331305 w 5208105"/>
              <a:gd name="connsiteY57" fmla="*/ 13252 h 954157"/>
              <a:gd name="connsiteX58" fmla="*/ 357809 w 5208105"/>
              <a:gd name="connsiteY58" fmla="*/ 92766 h 954157"/>
              <a:gd name="connsiteX59" fmla="*/ 384313 w 5208105"/>
              <a:gd name="connsiteY59" fmla="*/ 172279 h 954157"/>
              <a:gd name="connsiteX60" fmla="*/ 397566 w 5208105"/>
              <a:gd name="connsiteY60" fmla="*/ 212035 h 954157"/>
              <a:gd name="connsiteX61" fmla="*/ 424070 w 5208105"/>
              <a:gd name="connsiteY61" fmla="*/ 251792 h 954157"/>
              <a:gd name="connsiteX62" fmla="*/ 384313 w 5208105"/>
              <a:gd name="connsiteY62" fmla="*/ 265044 h 954157"/>
              <a:gd name="connsiteX63" fmla="*/ 344557 w 5208105"/>
              <a:gd name="connsiteY63" fmla="*/ 251792 h 954157"/>
              <a:gd name="connsiteX64" fmla="*/ 278296 w 5208105"/>
              <a:gd name="connsiteY64" fmla="*/ 238539 h 954157"/>
              <a:gd name="connsiteX65" fmla="*/ 119270 w 5208105"/>
              <a:gd name="connsiteY65" fmla="*/ 225287 h 954157"/>
              <a:gd name="connsiteX66" fmla="*/ 159026 w 5208105"/>
              <a:gd name="connsiteY66" fmla="*/ 212035 h 954157"/>
              <a:gd name="connsiteX67" fmla="*/ 212035 w 5208105"/>
              <a:gd name="connsiteY67" fmla="*/ 225287 h 954157"/>
              <a:gd name="connsiteX68" fmla="*/ 92766 w 5208105"/>
              <a:gd name="connsiteY68" fmla="*/ 212035 h 954157"/>
              <a:gd name="connsiteX69" fmla="*/ 278296 w 5208105"/>
              <a:gd name="connsiteY69" fmla="*/ 198783 h 954157"/>
              <a:gd name="connsiteX70" fmla="*/ 291548 w 5208105"/>
              <a:gd name="connsiteY70" fmla="*/ 159026 h 954157"/>
              <a:gd name="connsiteX71" fmla="*/ 251792 w 5208105"/>
              <a:gd name="connsiteY71" fmla="*/ 172279 h 954157"/>
              <a:gd name="connsiteX72" fmla="*/ 212035 w 5208105"/>
              <a:gd name="connsiteY72" fmla="*/ 92766 h 954157"/>
              <a:gd name="connsiteX73" fmla="*/ 172279 w 5208105"/>
              <a:gd name="connsiteY73" fmla="*/ 119270 h 954157"/>
              <a:gd name="connsiteX74" fmla="*/ 212035 w 5208105"/>
              <a:gd name="connsiteY74" fmla="*/ 106018 h 954157"/>
              <a:gd name="connsiteX75" fmla="*/ 238539 w 5208105"/>
              <a:gd name="connsiteY75" fmla="*/ 212035 h 954157"/>
              <a:gd name="connsiteX76" fmla="*/ 265044 w 5208105"/>
              <a:gd name="connsiteY76" fmla="*/ 238539 h 954157"/>
              <a:gd name="connsiteX77" fmla="*/ 278296 w 5208105"/>
              <a:gd name="connsiteY77" fmla="*/ 198783 h 954157"/>
              <a:gd name="connsiteX78" fmla="*/ 318053 w 5208105"/>
              <a:gd name="connsiteY78" fmla="*/ 225287 h 954157"/>
              <a:gd name="connsiteX79" fmla="*/ 331305 w 5208105"/>
              <a:gd name="connsiteY79" fmla="*/ 159026 h 954157"/>
              <a:gd name="connsiteX80" fmla="*/ 371061 w 5208105"/>
              <a:gd name="connsiteY80" fmla="*/ 251792 h 954157"/>
              <a:gd name="connsiteX81" fmla="*/ 397566 w 5208105"/>
              <a:gd name="connsiteY81" fmla="*/ 225287 h 954157"/>
              <a:gd name="connsiteX82" fmla="*/ 384313 w 5208105"/>
              <a:gd name="connsiteY82" fmla="*/ 172279 h 954157"/>
              <a:gd name="connsiteX83" fmla="*/ 357809 w 5208105"/>
              <a:gd name="connsiteY83" fmla="*/ 145774 h 954157"/>
              <a:gd name="connsiteX84" fmla="*/ 344557 w 5208105"/>
              <a:gd name="connsiteY84" fmla="*/ 185531 h 954157"/>
              <a:gd name="connsiteX85" fmla="*/ 371061 w 5208105"/>
              <a:gd name="connsiteY85" fmla="*/ 159026 h 954157"/>
              <a:gd name="connsiteX86" fmla="*/ 357809 w 5208105"/>
              <a:gd name="connsiteY86" fmla="*/ 106018 h 954157"/>
              <a:gd name="connsiteX87" fmla="*/ 331305 w 5208105"/>
              <a:gd name="connsiteY87" fmla="*/ 79513 h 954157"/>
              <a:gd name="connsiteX88" fmla="*/ 318053 w 5208105"/>
              <a:gd name="connsiteY88" fmla="*/ 39757 h 954157"/>
              <a:gd name="connsiteX89" fmla="*/ 291548 w 5208105"/>
              <a:gd name="connsiteY89" fmla="*/ 39757 h 954157"/>
              <a:gd name="connsiteX90" fmla="*/ 251792 w 5208105"/>
              <a:gd name="connsiteY90" fmla="*/ 53009 h 954157"/>
              <a:gd name="connsiteX91" fmla="*/ 238539 w 5208105"/>
              <a:gd name="connsiteY91" fmla="*/ 92766 h 954157"/>
              <a:gd name="connsiteX92" fmla="*/ 198783 w 5208105"/>
              <a:gd name="connsiteY92" fmla="*/ 132522 h 954157"/>
              <a:gd name="connsiteX93" fmla="*/ 185531 w 5208105"/>
              <a:gd name="connsiteY93" fmla="*/ 198783 h 954157"/>
              <a:gd name="connsiteX94" fmla="*/ 225287 w 5208105"/>
              <a:gd name="connsiteY94" fmla="*/ 225287 h 954157"/>
              <a:gd name="connsiteX95" fmla="*/ 53009 w 5208105"/>
              <a:gd name="connsiteY95" fmla="*/ 212035 h 954157"/>
              <a:gd name="connsiteX96" fmla="*/ 251792 w 5208105"/>
              <a:gd name="connsiteY96" fmla="*/ 198783 h 954157"/>
              <a:gd name="connsiteX97" fmla="*/ 291548 w 5208105"/>
              <a:gd name="connsiteY97" fmla="*/ 185531 h 954157"/>
              <a:gd name="connsiteX98" fmla="*/ 371061 w 5208105"/>
              <a:gd name="connsiteY98" fmla="*/ 172279 h 954157"/>
              <a:gd name="connsiteX99" fmla="*/ 384313 w 5208105"/>
              <a:gd name="connsiteY99" fmla="*/ 145774 h 95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5208105" h="954157">
                <a:moveTo>
                  <a:pt x="5208105" y="954157"/>
                </a:moveTo>
                <a:cubicBezTo>
                  <a:pt x="5186018" y="940905"/>
                  <a:pt x="5160057" y="932613"/>
                  <a:pt x="5141844" y="914400"/>
                </a:cubicBezTo>
                <a:cubicBezTo>
                  <a:pt x="5131967" y="904523"/>
                  <a:pt x="5139959" y="882763"/>
                  <a:pt x="5128592" y="874644"/>
                </a:cubicBezTo>
                <a:cubicBezTo>
                  <a:pt x="5105858" y="858405"/>
                  <a:pt x="5075583" y="856974"/>
                  <a:pt x="5049079" y="848139"/>
                </a:cubicBezTo>
                <a:lnTo>
                  <a:pt x="5009322" y="834887"/>
                </a:lnTo>
                <a:lnTo>
                  <a:pt x="4969566" y="821635"/>
                </a:lnTo>
                <a:cubicBezTo>
                  <a:pt x="4902405" y="754476"/>
                  <a:pt x="4989325" y="833491"/>
                  <a:pt x="4903305" y="781879"/>
                </a:cubicBezTo>
                <a:cubicBezTo>
                  <a:pt x="4892591" y="775451"/>
                  <a:pt x="4887514" y="761802"/>
                  <a:pt x="4876800" y="755374"/>
                </a:cubicBezTo>
                <a:cubicBezTo>
                  <a:pt x="4864822" y="748187"/>
                  <a:pt x="4849538" y="748369"/>
                  <a:pt x="4837044" y="742122"/>
                </a:cubicBezTo>
                <a:cubicBezTo>
                  <a:pt x="4734286" y="690743"/>
                  <a:pt x="4857458" y="735675"/>
                  <a:pt x="4757531" y="702366"/>
                </a:cubicBezTo>
                <a:cubicBezTo>
                  <a:pt x="4744279" y="693531"/>
                  <a:pt x="4732329" y="682330"/>
                  <a:pt x="4717774" y="675861"/>
                </a:cubicBezTo>
                <a:cubicBezTo>
                  <a:pt x="4692244" y="664514"/>
                  <a:pt x="4664765" y="658192"/>
                  <a:pt x="4638261" y="649357"/>
                </a:cubicBezTo>
                <a:lnTo>
                  <a:pt x="4598505" y="636105"/>
                </a:lnTo>
                <a:cubicBezTo>
                  <a:pt x="4598495" y="636102"/>
                  <a:pt x="4519003" y="609603"/>
                  <a:pt x="4518992" y="609600"/>
                </a:cubicBezTo>
                <a:cubicBezTo>
                  <a:pt x="4501322" y="605183"/>
                  <a:pt x="4483428" y="601582"/>
                  <a:pt x="4465983" y="596348"/>
                </a:cubicBezTo>
                <a:cubicBezTo>
                  <a:pt x="4439223" y="588320"/>
                  <a:pt x="4414028" y="574437"/>
                  <a:pt x="4386470" y="569844"/>
                </a:cubicBezTo>
                <a:cubicBezTo>
                  <a:pt x="4267500" y="550016"/>
                  <a:pt x="4333663" y="559559"/>
                  <a:pt x="4187687" y="543339"/>
                </a:cubicBezTo>
                <a:cubicBezTo>
                  <a:pt x="4161183" y="534504"/>
                  <a:pt x="4135569" y="522314"/>
                  <a:pt x="4108174" y="516835"/>
                </a:cubicBezTo>
                <a:cubicBezTo>
                  <a:pt x="4062625" y="507725"/>
                  <a:pt x="4032576" y="502808"/>
                  <a:pt x="3988905" y="490331"/>
                </a:cubicBezTo>
                <a:cubicBezTo>
                  <a:pt x="3864579" y="454810"/>
                  <a:pt x="4064753" y="504242"/>
                  <a:pt x="3882887" y="463826"/>
                </a:cubicBezTo>
                <a:cubicBezTo>
                  <a:pt x="3865108" y="459875"/>
                  <a:pt x="3847909" y="453150"/>
                  <a:pt x="3829879" y="450574"/>
                </a:cubicBezTo>
                <a:cubicBezTo>
                  <a:pt x="3785931" y="444296"/>
                  <a:pt x="3741531" y="441739"/>
                  <a:pt x="3697357" y="437322"/>
                </a:cubicBezTo>
                <a:cubicBezTo>
                  <a:pt x="3649705" y="425409"/>
                  <a:pt x="3628559" y="419230"/>
                  <a:pt x="3578087" y="410818"/>
                </a:cubicBezTo>
                <a:cubicBezTo>
                  <a:pt x="3547276" y="405683"/>
                  <a:pt x="3516133" y="402701"/>
                  <a:pt x="3485322" y="397566"/>
                </a:cubicBezTo>
                <a:cubicBezTo>
                  <a:pt x="3463104" y="393863"/>
                  <a:pt x="3441279" y="388016"/>
                  <a:pt x="3419061" y="384313"/>
                </a:cubicBezTo>
                <a:cubicBezTo>
                  <a:pt x="3388250" y="379178"/>
                  <a:pt x="3357028" y="376649"/>
                  <a:pt x="3326296" y="371061"/>
                </a:cubicBezTo>
                <a:cubicBezTo>
                  <a:pt x="3308376" y="367803"/>
                  <a:pt x="3291147" y="361381"/>
                  <a:pt x="3273287" y="357809"/>
                </a:cubicBezTo>
                <a:cubicBezTo>
                  <a:pt x="3246939" y="352539"/>
                  <a:pt x="3220278" y="348974"/>
                  <a:pt x="3193774" y="344557"/>
                </a:cubicBezTo>
                <a:cubicBezTo>
                  <a:pt x="3060176" y="300024"/>
                  <a:pt x="3267398" y="367969"/>
                  <a:pt x="3101009" y="318052"/>
                </a:cubicBezTo>
                <a:cubicBezTo>
                  <a:pt x="3074249" y="310024"/>
                  <a:pt x="3048600" y="298324"/>
                  <a:pt x="3021496" y="291548"/>
                </a:cubicBezTo>
                <a:cubicBezTo>
                  <a:pt x="3003826" y="287131"/>
                  <a:pt x="2986000" y="283300"/>
                  <a:pt x="2968487" y="278296"/>
                </a:cubicBezTo>
                <a:cubicBezTo>
                  <a:pt x="2955056" y="274459"/>
                  <a:pt x="2942429" y="267783"/>
                  <a:pt x="2928731" y="265044"/>
                </a:cubicBezTo>
                <a:cubicBezTo>
                  <a:pt x="2861561" y="251610"/>
                  <a:pt x="2751642" y="244126"/>
                  <a:pt x="2690192" y="238539"/>
                </a:cubicBezTo>
                <a:cubicBezTo>
                  <a:pt x="2593940" y="206456"/>
                  <a:pt x="2654051" y="222843"/>
                  <a:pt x="2464905" y="212035"/>
                </a:cubicBezTo>
                <a:lnTo>
                  <a:pt x="2186609" y="198783"/>
                </a:lnTo>
                <a:cubicBezTo>
                  <a:pt x="2019798" y="165421"/>
                  <a:pt x="2054013" y="169436"/>
                  <a:pt x="1762539" y="159026"/>
                </a:cubicBezTo>
                <a:lnTo>
                  <a:pt x="1391479" y="145774"/>
                </a:lnTo>
                <a:cubicBezTo>
                  <a:pt x="1201642" y="114135"/>
                  <a:pt x="1285653" y="126870"/>
                  <a:pt x="1139687" y="106018"/>
                </a:cubicBezTo>
                <a:lnTo>
                  <a:pt x="450574" y="119270"/>
                </a:lnTo>
                <a:cubicBezTo>
                  <a:pt x="390863" y="121329"/>
                  <a:pt x="347310" y="140439"/>
                  <a:pt x="291548" y="159026"/>
                </a:cubicBezTo>
                <a:cubicBezTo>
                  <a:pt x="278296" y="163443"/>
                  <a:pt x="265571" y="169983"/>
                  <a:pt x="251792" y="172279"/>
                </a:cubicBezTo>
                <a:cubicBezTo>
                  <a:pt x="115467" y="195000"/>
                  <a:pt x="199070" y="183470"/>
                  <a:pt x="0" y="198783"/>
                </a:cubicBezTo>
                <a:lnTo>
                  <a:pt x="159026" y="145774"/>
                </a:lnTo>
                <a:lnTo>
                  <a:pt x="198783" y="132522"/>
                </a:lnTo>
                <a:cubicBezTo>
                  <a:pt x="212035" y="128105"/>
                  <a:pt x="224987" y="122658"/>
                  <a:pt x="238539" y="119270"/>
                </a:cubicBezTo>
                <a:cubicBezTo>
                  <a:pt x="256209" y="114853"/>
                  <a:pt x="273768" y="109969"/>
                  <a:pt x="291548" y="106018"/>
                </a:cubicBezTo>
                <a:cubicBezTo>
                  <a:pt x="473408" y="65605"/>
                  <a:pt x="273243" y="115035"/>
                  <a:pt x="397566" y="79513"/>
                </a:cubicBezTo>
                <a:cubicBezTo>
                  <a:pt x="475163" y="57342"/>
                  <a:pt x="513740" y="59944"/>
                  <a:pt x="318053" y="79513"/>
                </a:cubicBezTo>
                <a:cubicBezTo>
                  <a:pt x="291548" y="88348"/>
                  <a:pt x="261785" y="90521"/>
                  <a:pt x="238539" y="106018"/>
                </a:cubicBezTo>
                <a:cubicBezTo>
                  <a:pt x="225287" y="114853"/>
                  <a:pt x="213337" y="126054"/>
                  <a:pt x="198783" y="132522"/>
                </a:cubicBezTo>
                <a:cubicBezTo>
                  <a:pt x="173253" y="143869"/>
                  <a:pt x="145774" y="150191"/>
                  <a:pt x="119270" y="159026"/>
                </a:cubicBezTo>
                <a:lnTo>
                  <a:pt x="79513" y="172279"/>
                </a:lnTo>
                <a:lnTo>
                  <a:pt x="39757" y="185531"/>
                </a:lnTo>
                <a:cubicBezTo>
                  <a:pt x="72362" y="152926"/>
                  <a:pt x="92157" y="126200"/>
                  <a:pt x="132522" y="106018"/>
                </a:cubicBezTo>
                <a:cubicBezTo>
                  <a:pt x="145016" y="99771"/>
                  <a:pt x="159027" y="97183"/>
                  <a:pt x="172279" y="92766"/>
                </a:cubicBezTo>
                <a:cubicBezTo>
                  <a:pt x="270202" y="-5161"/>
                  <a:pt x="118125" y="139019"/>
                  <a:pt x="238539" y="53009"/>
                </a:cubicBezTo>
                <a:cubicBezTo>
                  <a:pt x="258873" y="38485"/>
                  <a:pt x="291548" y="0"/>
                  <a:pt x="291548" y="0"/>
                </a:cubicBezTo>
                <a:cubicBezTo>
                  <a:pt x="304800" y="4417"/>
                  <a:pt x="323186" y="1885"/>
                  <a:pt x="331305" y="13252"/>
                </a:cubicBezTo>
                <a:cubicBezTo>
                  <a:pt x="347544" y="35986"/>
                  <a:pt x="348974" y="66261"/>
                  <a:pt x="357809" y="92766"/>
                </a:cubicBezTo>
                <a:lnTo>
                  <a:pt x="384313" y="172279"/>
                </a:lnTo>
                <a:cubicBezTo>
                  <a:pt x="388730" y="185531"/>
                  <a:pt x="389818" y="200412"/>
                  <a:pt x="397566" y="212035"/>
                </a:cubicBezTo>
                <a:lnTo>
                  <a:pt x="424070" y="251792"/>
                </a:lnTo>
                <a:cubicBezTo>
                  <a:pt x="410818" y="256209"/>
                  <a:pt x="398282" y="265044"/>
                  <a:pt x="384313" y="265044"/>
                </a:cubicBezTo>
                <a:cubicBezTo>
                  <a:pt x="370344" y="265044"/>
                  <a:pt x="358109" y="255180"/>
                  <a:pt x="344557" y="251792"/>
                </a:cubicBezTo>
                <a:cubicBezTo>
                  <a:pt x="322705" y="246329"/>
                  <a:pt x="300666" y="241171"/>
                  <a:pt x="278296" y="238539"/>
                </a:cubicBezTo>
                <a:cubicBezTo>
                  <a:pt x="225468" y="232324"/>
                  <a:pt x="172279" y="229704"/>
                  <a:pt x="119270" y="225287"/>
                </a:cubicBezTo>
                <a:cubicBezTo>
                  <a:pt x="132522" y="220870"/>
                  <a:pt x="145057" y="212035"/>
                  <a:pt x="159026" y="212035"/>
                </a:cubicBezTo>
                <a:cubicBezTo>
                  <a:pt x="177239" y="212035"/>
                  <a:pt x="230248" y="225287"/>
                  <a:pt x="212035" y="225287"/>
                </a:cubicBezTo>
                <a:cubicBezTo>
                  <a:pt x="172034" y="225287"/>
                  <a:pt x="132522" y="216452"/>
                  <a:pt x="92766" y="212035"/>
                </a:cubicBezTo>
                <a:cubicBezTo>
                  <a:pt x="154609" y="207618"/>
                  <a:pt x="218389" y="214758"/>
                  <a:pt x="278296" y="198783"/>
                </a:cubicBezTo>
                <a:cubicBezTo>
                  <a:pt x="291793" y="195184"/>
                  <a:pt x="301426" y="168904"/>
                  <a:pt x="291548" y="159026"/>
                </a:cubicBezTo>
                <a:cubicBezTo>
                  <a:pt x="281670" y="149148"/>
                  <a:pt x="265044" y="167861"/>
                  <a:pt x="251792" y="172279"/>
                </a:cubicBezTo>
                <a:cubicBezTo>
                  <a:pt x="247451" y="159258"/>
                  <a:pt x="230384" y="96436"/>
                  <a:pt x="212035" y="92766"/>
                </a:cubicBezTo>
                <a:cubicBezTo>
                  <a:pt x="196417" y="89642"/>
                  <a:pt x="172279" y="103343"/>
                  <a:pt x="172279" y="119270"/>
                </a:cubicBezTo>
                <a:cubicBezTo>
                  <a:pt x="172279" y="133239"/>
                  <a:pt x="198783" y="110435"/>
                  <a:pt x="212035" y="106018"/>
                </a:cubicBezTo>
                <a:cubicBezTo>
                  <a:pt x="214885" y="120268"/>
                  <a:pt x="226314" y="191661"/>
                  <a:pt x="238539" y="212035"/>
                </a:cubicBezTo>
                <a:cubicBezTo>
                  <a:pt x="244967" y="222749"/>
                  <a:pt x="256209" y="229704"/>
                  <a:pt x="265044" y="238539"/>
                </a:cubicBezTo>
                <a:cubicBezTo>
                  <a:pt x="269461" y="225287"/>
                  <a:pt x="264744" y="202171"/>
                  <a:pt x="278296" y="198783"/>
                </a:cubicBezTo>
                <a:cubicBezTo>
                  <a:pt x="293748" y="194920"/>
                  <a:pt x="305311" y="234843"/>
                  <a:pt x="318053" y="225287"/>
                </a:cubicBezTo>
                <a:cubicBezTo>
                  <a:pt x="336072" y="211772"/>
                  <a:pt x="326888" y="181113"/>
                  <a:pt x="331305" y="159026"/>
                </a:cubicBezTo>
                <a:cubicBezTo>
                  <a:pt x="331708" y="161043"/>
                  <a:pt x="337117" y="251792"/>
                  <a:pt x="371061" y="251792"/>
                </a:cubicBezTo>
                <a:cubicBezTo>
                  <a:pt x="383556" y="251792"/>
                  <a:pt x="388731" y="234122"/>
                  <a:pt x="397566" y="225287"/>
                </a:cubicBezTo>
                <a:cubicBezTo>
                  <a:pt x="393148" y="207618"/>
                  <a:pt x="392458" y="188569"/>
                  <a:pt x="384313" y="172279"/>
                </a:cubicBezTo>
                <a:cubicBezTo>
                  <a:pt x="378725" y="161104"/>
                  <a:pt x="369662" y="141823"/>
                  <a:pt x="357809" y="145774"/>
                </a:cubicBezTo>
                <a:cubicBezTo>
                  <a:pt x="344557" y="150191"/>
                  <a:pt x="334679" y="175653"/>
                  <a:pt x="344557" y="185531"/>
                </a:cubicBezTo>
                <a:lnTo>
                  <a:pt x="371061" y="159026"/>
                </a:lnTo>
                <a:cubicBezTo>
                  <a:pt x="366644" y="141357"/>
                  <a:pt x="365954" y="122308"/>
                  <a:pt x="357809" y="106018"/>
                </a:cubicBezTo>
                <a:cubicBezTo>
                  <a:pt x="352221" y="94843"/>
                  <a:pt x="337733" y="90227"/>
                  <a:pt x="331305" y="79513"/>
                </a:cubicBezTo>
                <a:cubicBezTo>
                  <a:pt x="324118" y="67535"/>
                  <a:pt x="322470" y="53009"/>
                  <a:pt x="318053" y="39757"/>
                </a:cubicBezTo>
                <a:cubicBezTo>
                  <a:pt x="287760" y="130628"/>
                  <a:pt x="321839" y="54903"/>
                  <a:pt x="291548" y="39757"/>
                </a:cubicBezTo>
                <a:cubicBezTo>
                  <a:pt x="279054" y="33510"/>
                  <a:pt x="265044" y="48592"/>
                  <a:pt x="251792" y="53009"/>
                </a:cubicBezTo>
                <a:cubicBezTo>
                  <a:pt x="247374" y="66261"/>
                  <a:pt x="246288" y="81143"/>
                  <a:pt x="238539" y="92766"/>
                </a:cubicBezTo>
                <a:cubicBezTo>
                  <a:pt x="228143" y="108360"/>
                  <a:pt x="207164" y="115759"/>
                  <a:pt x="198783" y="132522"/>
                </a:cubicBezTo>
                <a:cubicBezTo>
                  <a:pt x="188710" y="152668"/>
                  <a:pt x="189948" y="176696"/>
                  <a:pt x="185531" y="198783"/>
                </a:cubicBezTo>
                <a:cubicBezTo>
                  <a:pt x="198783" y="207618"/>
                  <a:pt x="241135" y="223702"/>
                  <a:pt x="225287" y="225287"/>
                </a:cubicBezTo>
                <a:cubicBezTo>
                  <a:pt x="167977" y="231018"/>
                  <a:pt x="12282" y="252761"/>
                  <a:pt x="53009" y="212035"/>
                </a:cubicBezTo>
                <a:cubicBezTo>
                  <a:pt x="99967" y="165078"/>
                  <a:pt x="185531" y="203200"/>
                  <a:pt x="251792" y="198783"/>
                </a:cubicBezTo>
                <a:cubicBezTo>
                  <a:pt x="265044" y="194366"/>
                  <a:pt x="277912" y="188561"/>
                  <a:pt x="291548" y="185531"/>
                </a:cubicBezTo>
                <a:cubicBezTo>
                  <a:pt x="317778" y="179702"/>
                  <a:pt x="347731" y="185610"/>
                  <a:pt x="371061" y="172279"/>
                </a:cubicBezTo>
                <a:cubicBezTo>
                  <a:pt x="385710" y="163908"/>
                  <a:pt x="384313" y="107303"/>
                  <a:pt x="384313" y="14577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44750357"/>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895" y="278294"/>
            <a:ext cx="11138604" cy="6283315"/>
          </a:xfrm>
          <a:prstGeom prst="rect">
            <a:avLst/>
          </a:prstGeom>
        </p:spPr>
      </p:pic>
      <p:sp>
        <p:nvSpPr>
          <p:cNvPr id="3" name="Freeform 2"/>
          <p:cNvSpPr/>
          <p:nvPr/>
        </p:nvSpPr>
        <p:spPr>
          <a:xfrm>
            <a:off x="712229" y="1935709"/>
            <a:ext cx="10787270" cy="1484243"/>
          </a:xfrm>
          <a:custGeom>
            <a:avLst/>
            <a:gdLst>
              <a:gd name="connsiteX0" fmla="*/ 10906539 w 10906539"/>
              <a:gd name="connsiteY0" fmla="*/ 0 h 1418756"/>
              <a:gd name="connsiteX1" fmla="*/ 10535478 w 10906539"/>
              <a:gd name="connsiteY1" fmla="*/ 26504 h 1418756"/>
              <a:gd name="connsiteX2" fmla="*/ 10416208 w 10906539"/>
              <a:gd name="connsiteY2" fmla="*/ 39756 h 1418756"/>
              <a:gd name="connsiteX3" fmla="*/ 10243930 w 10906539"/>
              <a:gd name="connsiteY3" fmla="*/ 66260 h 1418756"/>
              <a:gd name="connsiteX4" fmla="*/ 10204173 w 10906539"/>
              <a:gd name="connsiteY4" fmla="*/ 79513 h 1418756"/>
              <a:gd name="connsiteX5" fmla="*/ 10018643 w 10906539"/>
              <a:gd name="connsiteY5" fmla="*/ 106017 h 1418756"/>
              <a:gd name="connsiteX6" fmla="*/ 9939130 w 10906539"/>
              <a:gd name="connsiteY6" fmla="*/ 119269 h 1418756"/>
              <a:gd name="connsiteX7" fmla="*/ 9409043 w 10906539"/>
              <a:gd name="connsiteY7" fmla="*/ 159026 h 1418756"/>
              <a:gd name="connsiteX8" fmla="*/ 8892208 w 10906539"/>
              <a:gd name="connsiteY8" fmla="*/ 172278 h 1418756"/>
              <a:gd name="connsiteX9" fmla="*/ 8746434 w 10906539"/>
              <a:gd name="connsiteY9" fmla="*/ 185530 h 1418756"/>
              <a:gd name="connsiteX10" fmla="*/ 8680173 w 10906539"/>
              <a:gd name="connsiteY10" fmla="*/ 198782 h 1418756"/>
              <a:gd name="connsiteX11" fmla="*/ 8295860 w 10906539"/>
              <a:gd name="connsiteY11" fmla="*/ 225287 h 1418756"/>
              <a:gd name="connsiteX12" fmla="*/ 8189843 w 10906539"/>
              <a:gd name="connsiteY12" fmla="*/ 251791 h 1418756"/>
              <a:gd name="connsiteX13" fmla="*/ 8136834 w 10906539"/>
              <a:gd name="connsiteY13" fmla="*/ 278295 h 1418756"/>
              <a:gd name="connsiteX14" fmla="*/ 8044069 w 10906539"/>
              <a:gd name="connsiteY14" fmla="*/ 291547 h 1418756"/>
              <a:gd name="connsiteX15" fmla="*/ 7938052 w 10906539"/>
              <a:gd name="connsiteY15" fmla="*/ 318052 h 1418756"/>
              <a:gd name="connsiteX16" fmla="*/ 7885043 w 10906539"/>
              <a:gd name="connsiteY16" fmla="*/ 331304 h 1418756"/>
              <a:gd name="connsiteX17" fmla="*/ 7845287 w 10906539"/>
              <a:gd name="connsiteY17" fmla="*/ 344556 h 1418756"/>
              <a:gd name="connsiteX18" fmla="*/ 7739269 w 10906539"/>
              <a:gd name="connsiteY18" fmla="*/ 371060 h 1418756"/>
              <a:gd name="connsiteX19" fmla="*/ 7686260 w 10906539"/>
              <a:gd name="connsiteY19" fmla="*/ 384313 h 1418756"/>
              <a:gd name="connsiteX20" fmla="*/ 7646504 w 10906539"/>
              <a:gd name="connsiteY20" fmla="*/ 397565 h 1418756"/>
              <a:gd name="connsiteX21" fmla="*/ 6573078 w 10906539"/>
              <a:gd name="connsiteY21" fmla="*/ 424069 h 1418756"/>
              <a:gd name="connsiteX22" fmla="*/ 6347791 w 10906539"/>
              <a:gd name="connsiteY22" fmla="*/ 463826 h 1418756"/>
              <a:gd name="connsiteX23" fmla="*/ 6268278 w 10906539"/>
              <a:gd name="connsiteY23" fmla="*/ 490330 h 1418756"/>
              <a:gd name="connsiteX24" fmla="*/ 6228521 w 10906539"/>
              <a:gd name="connsiteY24" fmla="*/ 503582 h 1418756"/>
              <a:gd name="connsiteX25" fmla="*/ 6188765 w 10906539"/>
              <a:gd name="connsiteY25" fmla="*/ 530087 h 1418756"/>
              <a:gd name="connsiteX26" fmla="*/ 6096000 w 10906539"/>
              <a:gd name="connsiteY26" fmla="*/ 556591 h 1418756"/>
              <a:gd name="connsiteX27" fmla="*/ 5950226 w 10906539"/>
              <a:gd name="connsiteY27" fmla="*/ 596347 h 1418756"/>
              <a:gd name="connsiteX28" fmla="*/ 5870713 w 10906539"/>
              <a:gd name="connsiteY28" fmla="*/ 649356 h 1418756"/>
              <a:gd name="connsiteX29" fmla="*/ 5830956 w 10906539"/>
              <a:gd name="connsiteY29" fmla="*/ 675860 h 1418756"/>
              <a:gd name="connsiteX30" fmla="*/ 5698434 w 10906539"/>
              <a:gd name="connsiteY30" fmla="*/ 702365 h 1418756"/>
              <a:gd name="connsiteX31" fmla="*/ 5552660 w 10906539"/>
              <a:gd name="connsiteY31" fmla="*/ 728869 h 1418756"/>
              <a:gd name="connsiteX32" fmla="*/ 5473147 w 10906539"/>
              <a:gd name="connsiteY32" fmla="*/ 755374 h 1418756"/>
              <a:gd name="connsiteX33" fmla="*/ 5433391 w 10906539"/>
              <a:gd name="connsiteY33" fmla="*/ 768626 h 1418756"/>
              <a:gd name="connsiteX34" fmla="*/ 5168347 w 10906539"/>
              <a:gd name="connsiteY34" fmla="*/ 795130 h 1418756"/>
              <a:gd name="connsiteX35" fmla="*/ 4810539 w 10906539"/>
              <a:gd name="connsiteY35" fmla="*/ 821634 h 1418756"/>
              <a:gd name="connsiteX36" fmla="*/ 3922643 w 10906539"/>
              <a:gd name="connsiteY36" fmla="*/ 834887 h 1418756"/>
              <a:gd name="connsiteX37" fmla="*/ 3684104 w 10906539"/>
              <a:gd name="connsiteY37" fmla="*/ 848139 h 1418756"/>
              <a:gd name="connsiteX38" fmla="*/ 3432313 w 10906539"/>
              <a:gd name="connsiteY38" fmla="*/ 874643 h 1418756"/>
              <a:gd name="connsiteX39" fmla="*/ 3352800 w 10906539"/>
              <a:gd name="connsiteY39" fmla="*/ 901147 h 1418756"/>
              <a:gd name="connsiteX40" fmla="*/ 3313043 w 10906539"/>
              <a:gd name="connsiteY40" fmla="*/ 914400 h 1418756"/>
              <a:gd name="connsiteX41" fmla="*/ 3260034 w 10906539"/>
              <a:gd name="connsiteY41" fmla="*/ 927652 h 1418756"/>
              <a:gd name="connsiteX42" fmla="*/ 3207026 w 10906539"/>
              <a:gd name="connsiteY42" fmla="*/ 954156 h 1418756"/>
              <a:gd name="connsiteX43" fmla="*/ 3021495 w 10906539"/>
              <a:gd name="connsiteY43" fmla="*/ 967408 h 1418756"/>
              <a:gd name="connsiteX44" fmla="*/ 2319130 w 10906539"/>
              <a:gd name="connsiteY44" fmla="*/ 980660 h 1418756"/>
              <a:gd name="connsiteX45" fmla="*/ 1828800 w 10906539"/>
              <a:gd name="connsiteY45" fmla="*/ 1007165 h 1418756"/>
              <a:gd name="connsiteX46" fmla="*/ 1696278 w 10906539"/>
              <a:gd name="connsiteY46" fmla="*/ 1046921 h 1418756"/>
              <a:gd name="connsiteX47" fmla="*/ 1616765 w 10906539"/>
              <a:gd name="connsiteY47" fmla="*/ 1073426 h 1418756"/>
              <a:gd name="connsiteX48" fmla="*/ 1563756 w 10906539"/>
              <a:gd name="connsiteY48" fmla="*/ 1086678 h 1418756"/>
              <a:gd name="connsiteX49" fmla="*/ 1524000 w 10906539"/>
              <a:gd name="connsiteY49" fmla="*/ 1099930 h 1418756"/>
              <a:gd name="connsiteX50" fmla="*/ 1431234 w 10906539"/>
              <a:gd name="connsiteY50" fmla="*/ 1113182 h 1418756"/>
              <a:gd name="connsiteX51" fmla="*/ 1364973 w 10906539"/>
              <a:gd name="connsiteY51" fmla="*/ 1126434 h 1418756"/>
              <a:gd name="connsiteX52" fmla="*/ 1325217 w 10906539"/>
              <a:gd name="connsiteY52" fmla="*/ 1152939 h 1418756"/>
              <a:gd name="connsiteX53" fmla="*/ 861391 w 10906539"/>
              <a:gd name="connsiteY53" fmla="*/ 1192695 h 1418756"/>
              <a:gd name="connsiteX54" fmla="*/ 742121 w 10906539"/>
              <a:gd name="connsiteY54" fmla="*/ 1205947 h 1418756"/>
              <a:gd name="connsiteX55" fmla="*/ 596347 w 10906539"/>
              <a:gd name="connsiteY55" fmla="*/ 1219200 h 1418756"/>
              <a:gd name="connsiteX56" fmla="*/ 477078 w 10906539"/>
              <a:gd name="connsiteY56" fmla="*/ 1258956 h 1418756"/>
              <a:gd name="connsiteX57" fmla="*/ 437321 w 10906539"/>
              <a:gd name="connsiteY57" fmla="*/ 1272208 h 1418756"/>
              <a:gd name="connsiteX58" fmla="*/ 278295 w 10906539"/>
              <a:gd name="connsiteY58" fmla="*/ 1338469 h 1418756"/>
              <a:gd name="connsiteX59" fmla="*/ 198782 w 10906539"/>
              <a:gd name="connsiteY59" fmla="*/ 1378226 h 1418756"/>
              <a:gd name="connsiteX60" fmla="*/ 92765 w 10906539"/>
              <a:gd name="connsiteY60" fmla="*/ 1404730 h 1418756"/>
              <a:gd name="connsiteX61" fmla="*/ 0 w 10906539"/>
              <a:gd name="connsiteY61" fmla="*/ 1417982 h 141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0906539" h="1418756">
                <a:moveTo>
                  <a:pt x="10906539" y="0"/>
                </a:moveTo>
                <a:cubicBezTo>
                  <a:pt x="10730528" y="35202"/>
                  <a:pt x="10908060" y="3218"/>
                  <a:pt x="10535478" y="26504"/>
                </a:cubicBezTo>
                <a:cubicBezTo>
                  <a:pt x="10495555" y="28999"/>
                  <a:pt x="10455900" y="34795"/>
                  <a:pt x="10416208" y="39756"/>
                </a:cubicBezTo>
                <a:cubicBezTo>
                  <a:pt x="10348001" y="48282"/>
                  <a:pt x="10310246" y="55207"/>
                  <a:pt x="10243930" y="66260"/>
                </a:cubicBezTo>
                <a:cubicBezTo>
                  <a:pt x="10230678" y="70678"/>
                  <a:pt x="10217930" y="77085"/>
                  <a:pt x="10204173" y="79513"/>
                </a:cubicBezTo>
                <a:cubicBezTo>
                  <a:pt x="10142652" y="90370"/>
                  <a:pt x="10080264" y="95747"/>
                  <a:pt x="10018643" y="106017"/>
                </a:cubicBezTo>
                <a:cubicBezTo>
                  <a:pt x="9992139" y="110434"/>
                  <a:pt x="9965403" y="113639"/>
                  <a:pt x="9939130" y="119269"/>
                </a:cubicBezTo>
                <a:cubicBezTo>
                  <a:pt x="9651197" y="180970"/>
                  <a:pt x="10043119" y="141165"/>
                  <a:pt x="9409043" y="159026"/>
                </a:cubicBezTo>
                <a:lnTo>
                  <a:pt x="8892208" y="172278"/>
                </a:lnTo>
                <a:cubicBezTo>
                  <a:pt x="8843617" y="176695"/>
                  <a:pt x="8794849" y="179478"/>
                  <a:pt x="8746434" y="185530"/>
                </a:cubicBezTo>
                <a:cubicBezTo>
                  <a:pt x="8724084" y="188324"/>
                  <a:pt x="8702560" y="196295"/>
                  <a:pt x="8680173" y="198782"/>
                </a:cubicBezTo>
                <a:cubicBezTo>
                  <a:pt x="8608124" y="206787"/>
                  <a:pt x="8355328" y="221570"/>
                  <a:pt x="8295860" y="225287"/>
                </a:cubicBezTo>
                <a:cubicBezTo>
                  <a:pt x="8260521" y="234122"/>
                  <a:pt x="8222424" y="235501"/>
                  <a:pt x="8189843" y="251791"/>
                </a:cubicBezTo>
                <a:cubicBezTo>
                  <a:pt x="8172173" y="260626"/>
                  <a:pt x="8155893" y="273097"/>
                  <a:pt x="8136834" y="278295"/>
                </a:cubicBezTo>
                <a:cubicBezTo>
                  <a:pt x="8106699" y="286514"/>
                  <a:pt x="8074880" y="286412"/>
                  <a:pt x="8044069" y="291547"/>
                </a:cubicBezTo>
                <a:cubicBezTo>
                  <a:pt x="7947076" y="307713"/>
                  <a:pt x="8009741" y="297570"/>
                  <a:pt x="7938052" y="318052"/>
                </a:cubicBezTo>
                <a:cubicBezTo>
                  <a:pt x="7920539" y="323056"/>
                  <a:pt x="7902556" y="326300"/>
                  <a:pt x="7885043" y="331304"/>
                </a:cubicBezTo>
                <a:cubicBezTo>
                  <a:pt x="7871612" y="335141"/>
                  <a:pt x="7858764" y="340881"/>
                  <a:pt x="7845287" y="344556"/>
                </a:cubicBezTo>
                <a:cubicBezTo>
                  <a:pt x="7810144" y="354140"/>
                  <a:pt x="7774608" y="362225"/>
                  <a:pt x="7739269" y="371060"/>
                </a:cubicBezTo>
                <a:cubicBezTo>
                  <a:pt x="7721599" y="375477"/>
                  <a:pt x="7703539" y="378553"/>
                  <a:pt x="7686260" y="384313"/>
                </a:cubicBezTo>
                <a:cubicBezTo>
                  <a:pt x="7673008" y="388730"/>
                  <a:pt x="7660440" y="396604"/>
                  <a:pt x="7646504" y="397565"/>
                </a:cubicBezTo>
                <a:cubicBezTo>
                  <a:pt x="7411946" y="413741"/>
                  <a:pt x="6670954" y="422289"/>
                  <a:pt x="6573078" y="424069"/>
                </a:cubicBezTo>
                <a:cubicBezTo>
                  <a:pt x="6399476" y="439851"/>
                  <a:pt x="6473595" y="421891"/>
                  <a:pt x="6347791" y="463826"/>
                </a:cubicBezTo>
                <a:lnTo>
                  <a:pt x="6268278" y="490330"/>
                </a:lnTo>
                <a:lnTo>
                  <a:pt x="6228521" y="503582"/>
                </a:lnTo>
                <a:cubicBezTo>
                  <a:pt x="6215269" y="512417"/>
                  <a:pt x="6203011" y="522964"/>
                  <a:pt x="6188765" y="530087"/>
                </a:cubicBezTo>
                <a:cubicBezTo>
                  <a:pt x="6166500" y="541220"/>
                  <a:pt x="6117226" y="550223"/>
                  <a:pt x="6096000" y="556591"/>
                </a:cubicBezTo>
                <a:cubicBezTo>
                  <a:pt x="5961493" y="596943"/>
                  <a:pt x="6070992" y="572194"/>
                  <a:pt x="5950226" y="596347"/>
                </a:cubicBezTo>
                <a:lnTo>
                  <a:pt x="5870713" y="649356"/>
                </a:lnTo>
                <a:cubicBezTo>
                  <a:pt x="5857461" y="658191"/>
                  <a:pt x="5846574" y="672736"/>
                  <a:pt x="5830956" y="675860"/>
                </a:cubicBezTo>
                <a:cubicBezTo>
                  <a:pt x="5786782" y="684695"/>
                  <a:pt x="5742870" y="694959"/>
                  <a:pt x="5698434" y="702365"/>
                </a:cubicBezTo>
                <a:cubicBezTo>
                  <a:pt x="5672461" y="706694"/>
                  <a:pt x="5581763" y="720932"/>
                  <a:pt x="5552660" y="728869"/>
                </a:cubicBezTo>
                <a:cubicBezTo>
                  <a:pt x="5525706" y="736220"/>
                  <a:pt x="5499651" y="746539"/>
                  <a:pt x="5473147" y="755374"/>
                </a:cubicBezTo>
                <a:cubicBezTo>
                  <a:pt x="5459895" y="759791"/>
                  <a:pt x="5447170" y="766330"/>
                  <a:pt x="5433391" y="768626"/>
                </a:cubicBezTo>
                <a:cubicBezTo>
                  <a:pt x="5292720" y="792071"/>
                  <a:pt x="5380680" y="779964"/>
                  <a:pt x="5168347" y="795130"/>
                </a:cubicBezTo>
                <a:cubicBezTo>
                  <a:pt x="5016106" y="825578"/>
                  <a:pt x="5083933" y="815490"/>
                  <a:pt x="4810539" y="821634"/>
                </a:cubicBezTo>
                <a:lnTo>
                  <a:pt x="3922643" y="834887"/>
                </a:lnTo>
                <a:lnTo>
                  <a:pt x="3684104" y="848139"/>
                </a:lnTo>
                <a:cubicBezTo>
                  <a:pt x="3629635" y="851653"/>
                  <a:pt x="3501178" y="857427"/>
                  <a:pt x="3432313" y="874643"/>
                </a:cubicBezTo>
                <a:cubicBezTo>
                  <a:pt x="3405209" y="881419"/>
                  <a:pt x="3379304" y="892312"/>
                  <a:pt x="3352800" y="901147"/>
                </a:cubicBezTo>
                <a:cubicBezTo>
                  <a:pt x="3339548" y="905565"/>
                  <a:pt x="3326595" y="911012"/>
                  <a:pt x="3313043" y="914400"/>
                </a:cubicBezTo>
                <a:lnTo>
                  <a:pt x="3260034" y="927652"/>
                </a:lnTo>
                <a:cubicBezTo>
                  <a:pt x="3242365" y="936487"/>
                  <a:pt x="3226512" y="950908"/>
                  <a:pt x="3207026" y="954156"/>
                </a:cubicBezTo>
                <a:cubicBezTo>
                  <a:pt x="3145868" y="964349"/>
                  <a:pt x="3083469" y="965558"/>
                  <a:pt x="3021495" y="967408"/>
                </a:cubicBezTo>
                <a:cubicBezTo>
                  <a:pt x="2787436" y="974395"/>
                  <a:pt x="2553252" y="976243"/>
                  <a:pt x="2319130" y="980660"/>
                </a:cubicBezTo>
                <a:cubicBezTo>
                  <a:pt x="2155687" y="989495"/>
                  <a:pt x="1987595" y="967467"/>
                  <a:pt x="1828800" y="1007165"/>
                </a:cubicBezTo>
                <a:cubicBezTo>
                  <a:pt x="1748692" y="1027192"/>
                  <a:pt x="1793062" y="1014659"/>
                  <a:pt x="1696278" y="1046921"/>
                </a:cubicBezTo>
                <a:cubicBezTo>
                  <a:pt x="1696268" y="1046924"/>
                  <a:pt x="1616776" y="1073423"/>
                  <a:pt x="1616765" y="1073426"/>
                </a:cubicBezTo>
                <a:cubicBezTo>
                  <a:pt x="1599095" y="1077843"/>
                  <a:pt x="1581269" y="1081674"/>
                  <a:pt x="1563756" y="1086678"/>
                </a:cubicBezTo>
                <a:cubicBezTo>
                  <a:pt x="1550325" y="1090515"/>
                  <a:pt x="1537698" y="1097191"/>
                  <a:pt x="1524000" y="1099930"/>
                </a:cubicBezTo>
                <a:cubicBezTo>
                  <a:pt x="1493371" y="1106056"/>
                  <a:pt x="1462045" y="1108047"/>
                  <a:pt x="1431234" y="1113182"/>
                </a:cubicBezTo>
                <a:cubicBezTo>
                  <a:pt x="1409016" y="1116885"/>
                  <a:pt x="1387060" y="1122017"/>
                  <a:pt x="1364973" y="1126434"/>
                </a:cubicBezTo>
                <a:cubicBezTo>
                  <a:pt x="1351721" y="1135269"/>
                  <a:pt x="1340721" y="1149291"/>
                  <a:pt x="1325217" y="1152939"/>
                </a:cubicBezTo>
                <a:cubicBezTo>
                  <a:pt x="1184416" y="1186069"/>
                  <a:pt x="998917" y="1186146"/>
                  <a:pt x="861391" y="1192695"/>
                </a:cubicBezTo>
                <a:lnTo>
                  <a:pt x="742121" y="1205947"/>
                </a:lnTo>
                <a:cubicBezTo>
                  <a:pt x="693571" y="1210802"/>
                  <a:pt x="644396" y="1210721"/>
                  <a:pt x="596347" y="1219200"/>
                </a:cubicBezTo>
                <a:cubicBezTo>
                  <a:pt x="596343" y="1219201"/>
                  <a:pt x="496958" y="1252329"/>
                  <a:pt x="477078" y="1258956"/>
                </a:cubicBezTo>
                <a:lnTo>
                  <a:pt x="437321" y="1272208"/>
                </a:lnTo>
                <a:cubicBezTo>
                  <a:pt x="335451" y="1340122"/>
                  <a:pt x="389229" y="1319980"/>
                  <a:pt x="278295" y="1338469"/>
                </a:cubicBezTo>
                <a:cubicBezTo>
                  <a:pt x="178368" y="1371778"/>
                  <a:pt x="301540" y="1326846"/>
                  <a:pt x="198782" y="1378226"/>
                </a:cubicBezTo>
                <a:cubicBezTo>
                  <a:pt x="168490" y="1393372"/>
                  <a:pt x="123007" y="1397170"/>
                  <a:pt x="92765" y="1404730"/>
                </a:cubicBezTo>
                <a:cubicBezTo>
                  <a:pt x="17406" y="1423569"/>
                  <a:pt x="90807" y="1417982"/>
                  <a:pt x="0" y="1417982"/>
                </a:cubicBezTo>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Explosion 2 3"/>
          <p:cNvSpPr/>
          <p:nvPr/>
        </p:nvSpPr>
        <p:spPr>
          <a:xfrm>
            <a:off x="1092848" y="3274886"/>
            <a:ext cx="914400" cy="914400"/>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urved Right Arrow 4"/>
          <p:cNvSpPr/>
          <p:nvPr/>
        </p:nvSpPr>
        <p:spPr>
          <a:xfrm>
            <a:off x="488731" y="3274887"/>
            <a:ext cx="604117" cy="698024"/>
          </a:xfrm>
          <a:prstGeom prst="curv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59970618"/>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055043" y="225425"/>
            <a:ext cx="9144000" cy="901700"/>
          </a:xfrm>
        </p:spPr>
        <p:txBody>
          <a:bodyPr>
            <a:normAutofit/>
          </a:bodyPr>
          <a:lstStyle/>
          <a:p>
            <a:r>
              <a:rPr lang="en-US" dirty="0" smtClean="0">
                <a:solidFill>
                  <a:schemeClr val="bg1"/>
                </a:solidFill>
                <a:latin typeface="Times New Roman" panose="02020603050405020304" pitchFamily="18" charset="0"/>
                <a:cs typeface="Times New Roman" panose="02020603050405020304" pitchFamily="18" charset="0"/>
              </a:rPr>
              <a:t>Mishap Rec flyer statement:</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4294967295"/>
          </p:nvPr>
        </p:nvSpPr>
        <p:spPr>
          <a:xfrm>
            <a:off x="299229" y="1640649"/>
            <a:ext cx="8267179" cy="5062537"/>
          </a:xfrm>
        </p:spPr>
        <p:txBody>
          <a:bodyPr>
            <a:normAutofit fontScale="92500"/>
          </a:bodyPr>
          <a:lstStyle/>
          <a:p>
            <a:pPr marL="342900" indent="-342900" algn="l">
              <a:buFont typeface="Arial" panose="020B0604020202020204" pitchFamily="34" charset="0"/>
              <a:buChar char="•"/>
            </a:pPr>
            <a:r>
              <a:rPr lang="en-US" sz="2400" dirty="0" smtClean="0">
                <a:solidFill>
                  <a:schemeClr val="tx1"/>
                </a:solidFill>
              </a:rPr>
              <a:t>Flying his drone below 100 feet AGL</a:t>
            </a:r>
          </a:p>
          <a:p>
            <a:pPr marL="342900" indent="-342900" algn="l">
              <a:buFont typeface="Arial" panose="020B0604020202020204" pitchFamily="34" charset="0"/>
              <a:buChar char="•"/>
            </a:pPr>
            <a:r>
              <a:rPr lang="en-US" sz="2400" dirty="0" smtClean="0">
                <a:solidFill>
                  <a:schemeClr val="tx1"/>
                </a:solidFill>
              </a:rPr>
              <a:t>Helicopter “struck his drone” while flying at a “high rate of speed”</a:t>
            </a:r>
          </a:p>
          <a:p>
            <a:pPr marL="342900" indent="-342900" algn="l">
              <a:buFont typeface="Arial" panose="020B0604020202020204" pitchFamily="34" charset="0"/>
              <a:buChar char="•"/>
            </a:pPr>
            <a:r>
              <a:rPr lang="en-US" sz="2400" dirty="0" smtClean="0">
                <a:solidFill>
                  <a:schemeClr val="tx1"/>
                </a:solidFill>
              </a:rPr>
              <a:t>Maintains the helicopter was flying “too fast and too low”</a:t>
            </a:r>
          </a:p>
          <a:p>
            <a:pPr marL="342900" indent="-342900" algn="l">
              <a:buFont typeface="Arial" panose="020B0604020202020204" pitchFamily="34" charset="0"/>
              <a:buChar char="•"/>
            </a:pPr>
            <a:r>
              <a:rPr lang="en-US" sz="2400" dirty="0" smtClean="0">
                <a:solidFill>
                  <a:schemeClr val="tx1"/>
                </a:solidFill>
              </a:rPr>
              <a:t>“No time to maneuver [the drone] out of the way of the helicopter”</a:t>
            </a:r>
          </a:p>
          <a:p>
            <a:pPr marL="342900" indent="-342900" algn="l">
              <a:buFont typeface="Arial" panose="020B0604020202020204" pitchFamily="34" charset="0"/>
              <a:buChar char="•"/>
            </a:pPr>
            <a:r>
              <a:rPr lang="en-US" sz="2400" dirty="0" smtClean="0">
                <a:solidFill>
                  <a:schemeClr val="tx1"/>
                </a:solidFill>
              </a:rPr>
              <a:t>(No airspace warnings or geo-fencing involved)</a:t>
            </a:r>
          </a:p>
          <a:p>
            <a:pPr marL="342900" indent="-342900" algn="l">
              <a:buFont typeface="Arial" panose="020B0604020202020204" pitchFamily="34" charset="0"/>
              <a:buChar char="•"/>
            </a:pPr>
            <a:r>
              <a:rPr lang="en-US" sz="2400" b="1" i="1" dirty="0" smtClean="0">
                <a:solidFill>
                  <a:schemeClr val="tx1"/>
                </a:solidFill>
              </a:rPr>
              <a:t>Wants his drone </a:t>
            </a:r>
            <a:r>
              <a:rPr lang="en-US" sz="2400" b="1" i="1" u="sng" dirty="0" smtClean="0">
                <a:solidFill>
                  <a:schemeClr val="tx1"/>
                </a:solidFill>
              </a:rPr>
              <a:t>replaced </a:t>
            </a:r>
            <a:r>
              <a:rPr lang="en-US" sz="2400" i="1" dirty="0" smtClean="0">
                <a:solidFill>
                  <a:schemeClr val="tx1"/>
                </a:solidFill>
              </a:rPr>
              <a:t>(i.e., helo is </a:t>
            </a:r>
            <a:r>
              <a:rPr lang="en-US" sz="2400" b="1" i="1" dirty="0" smtClean="0">
                <a:solidFill>
                  <a:schemeClr val="tx1"/>
                </a:solidFill>
              </a:rPr>
              <a:t>responsible</a:t>
            </a:r>
            <a:r>
              <a:rPr lang="en-US" sz="2400" i="1" dirty="0" smtClean="0">
                <a:solidFill>
                  <a:schemeClr val="tx1"/>
                </a:solidFill>
              </a:rPr>
              <a:t>)</a:t>
            </a:r>
            <a:endParaRPr lang="en-US" sz="2400" i="1" u="sng" dirty="0" smtClean="0">
              <a:solidFill>
                <a:schemeClr val="tx1"/>
              </a:solidFill>
            </a:endParaRPr>
          </a:p>
          <a:p>
            <a:pPr marL="342900" indent="-342900" algn="l">
              <a:buFont typeface="Arial" panose="020B0604020202020204" pitchFamily="34" charset="0"/>
              <a:buChar char="•"/>
            </a:pPr>
            <a:endParaRPr lang="en-US" sz="2400" dirty="0">
              <a:solidFill>
                <a:schemeClr val="tx1"/>
              </a:solidFill>
            </a:endParaRPr>
          </a:p>
          <a:p>
            <a:pPr marL="342900" indent="-342900" algn="l">
              <a:buFont typeface="Arial" panose="020B0604020202020204" pitchFamily="34" charset="0"/>
              <a:buChar char="•"/>
            </a:pPr>
            <a:r>
              <a:rPr lang="en-US" sz="2400" i="1" u="sng" dirty="0" smtClean="0">
                <a:solidFill>
                  <a:schemeClr val="tx1"/>
                </a:solidFill>
              </a:rPr>
              <a:t>Also:</a:t>
            </a:r>
          </a:p>
          <a:p>
            <a:pPr marL="800100" lvl="1" indent="-342900" algn="l">
              <a:buFont typeface="Arial" panose="020B0604020202020204" pitchFamily="34" charset="0"/>
              <a:buChar char="•"/>
            </a:pPr>
            <a:r>
              <a:rPr lang="en-US" dirty="0" smtClean="0">
                <a:solidFill>
                  <a:schemeClr val="tx1"/>
                </a:solidFill>
              </a:rPr>
              <a:t>The Rec Flyer had “never taken any drone training” (TRUST)</a:t>
            </a:r>
          </a:p>
          <a:p>
            <a:pPr marL="800100" lvl="1" indent="-342900" algn="l">
              <a:buFont typeface="Arial" panose="020B0604020202020204" pitchFamily="34" charset="0"/>
              <a:buChar char="•"/>
            </a:pPr>
            <a:r>
              <a:rPr lang="en-US" dirty="0" smtClean="0">
                <a:solidFill>
                  <a:schemeClr val="tx1"/>
                </a:solidFill>
              </a:rPr>
              <a:t>FAA Registration: YES</a:t>
            </a:r>
          </a:p>
          <a:p>
            <a:pPr marL="800100" lvl="1" indent="-342900" algn="l">
              <a:buFont typeface="Arial" panose="020B0604020202020204" pitchFamily="34" charset="0"/>
              <a:buChar char="•"/>
            </a:pPr>
            <a:endParaRPr lang="en-US" dirty="0"/>
          </a:p>
        </p:txBody>
      </p:sp>
      <p:pic>
        <p:nvPicPr>
          <p:cNvPr id="6146" name="Picture 2" descr="White label phonemakers stay nimble, relevant amid competition | ZDNet"/>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1"/>
          <a:stretch/>
        </p:blipFill>
        <p:spPr bwMode="auto">
          <a:xfrm>
            <a:off x="8865636" y="676275"/>
            <a:ext cx="3326364" cy="4976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3976279"/>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1881"/>
            <a:ext cx="10515600" cy="997527"/>
          </a:xfrm>
        </p:spPr>
        <p:txBody>
          <a:bodyPr>
            <a:normAutofit fontScale="90000"/>
          </a:bodyPr>
          <a:lstStyle/>
          <a:p>
            <a:r>
              <a:rPr lang="en-US" dirty="0" smtClean="0">
                <a:latin typeface="Times New Roman" panose="02020603050405020304" pitchFamily="18" charset="0"/>
                <a:cs typeface="Times New Roman" panose="02020603050405020304" pitchFamily="18" charset="0"/>
              </a:rPr>
              <a:t>Drone vs. </a:t>
            </a:r>
            <a:r>
              <a:rPr lang="en-US" dirty="0">
                <a:latin typeface="Times New Roman" panose="02020603050405020304" pitchFamily="18" charset="0"/>
                <a:cs typeface="Times New Roman" panose="02020603050405020304" pitchFamily="18" charset="0"/>
              </a:rPr>
              <a:t>Conventional </a:t>
            </a:r>
            <a:r>
              <a:rPr lang="en-US" dirty="0" smtClean="0">
                <a:latin typeface="Times New Roman" panose="02020603050405020304" pitchFamily="18" charset="0"/>
                <a:cs typeface="Times New Roman" panose="02020603050405020304" pitchFamily="18" charset="0"/>
              </a:rPr>
              <a:t>Aircraft events in the NAS</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127" y="1825625"/>
            <a:ext cx="11982203" cy="4351338"/>
          </a:xfrm>
        </p:spPr>
        <p:txBody>
          <a:bodyPr>
            <a:normAutofit/>
          </a:bodyPr>
          <a:lstStyle/>
          <a:p>
            <a:pPr marL="514350" indent="-514350">
              <a:buFont typeface="+mj-lt"/>
              <a:buAutoNum type="arabicPeriod"/>
            </a:pPr>
            <a:r>
              <a:rPr lang="en-US" sz="2400" dirty="0" smtClean="0">
                <a:solidFill>
                  <a:srgbClr val="C00000"/>
                </a:solidFill>
              </a:rPr>
              <a:t>Sep 21, 2017	Staten Island, NY	UH-60s vs DJI; damage		Confirmed</a:t>
            </a:r>
          </a:p>
          <a:p>
            <a:pPr marL="514350" indent="-514350">
              <a:buFont typeface="+mj-lt"/>
              <a:buAutoNum type="arabicPeriod"/>
            </a:pPr>
            <a:r>
              <a:rPr lang="en-US" sz="2400" dirty="0" smtClean="0">
                <a:solidFill>
                  <a:schemeClr val="accent5">
                    <a:lumMod val="50000"/>
                  </a:schemeClr>
                </a:solidFill>
              </a:rPr>
              <a:t>Feb 9, 2018	Kauai, HI		EC-130 vs UKN; slight damage	Probable</a:t>
            </a:r>
          </a:p>
          <a:p>
            <a:pPr marL="514350" indent="-514350">
              <a:buFont typeface="+mj-lt"/>
              <a:buAutoNum type="arabicPeriod"/>
            </a:pPr>
            <a:r>
              <a:rPr lang="en-US" sz="2400" dirty="0" smtClean="0">
                <a:solidFill>
                  <a:schemeClr val="accent5">
                    <a:lumMod val="50000"/>
                  </a:schemeClr>
                </a:solidFill>
              </a:rPr>
              <a:t>May 29, 2018	Aurora, OR		C-170 vs UKN; damage		Probable</a:t>
            </a:r>
          </a:p>
          <a:p>
            <a:pPr marL="514350" indent="-514350">
              <a:buFont typeface="+mj-lt"/>
              <a:buAutoNum type="arabicPeriod"/>
            </a:pPr>
            <a:r>
              <a:rPr lang="en-US" sz="2400" dirty="0" smtClean="0">
                <a:solidFill>
                  <a:srgbClr val="C00000"/>
                </a:solidFill>
              </a:rPr>
              <a:t>Aug 10, 2018	Driggs, ID		Balloon vs DJI; no damage		Confirmed</a:t>
            </a:r>
          </a:p>
          <a:p>
            <a:pPr marL="514350" indent="-514350">
              <a:buFont typeface="+mj-lt"/>
              <a:buAutoNum type="arabicPeriod"/>
            </a:pPr>
            <a:r>
              <a:rPr lang="en-US" sz="2400" dirty="0" smtClean="0">
                <a:solidFill>
                  <a:schemeClr val="accent5">
                    <a:lumMod val="50000"/>
                  </a:schemeClr>
                </a:solidFill>
              </a:rPr>
              <a:t>Dec 4, 2019	Los Angeles, CA	AS-350 (News) vs UKN; damage	Probable</a:t>
            </a:r>
          </a:p>
          <a:p>
            <a:pPr marL="514350" indent="-514350">
              <a:buFont typeface="+mj-lt"/>
              <a:buAutoNum type="arabicPeriod"/>
            </a:pPr>
            <a:r>
              <a:rPr lang="en-US" sz="2400" dirty="0" smtClean="0">
                <a:solidFill>
                  <a:srgbClr val="C00000"/>
                </a:solidFill>
              </a:rPr>
              <a:t>Feb 6, 2020	Johnson V., CA		AS-350 vs DJI; slight damage		Confirmed</a:t>
            </a:r>
          </a:p>
          <a:p>
            <a:pPr marL="514350" indent="-514350">
              <a:buFont typeface="+mj-lt"/>
              <a:buAutoNum type="arabicPeriod"/>
            </a:pPr>
            <a:r>
              <a:rPr lang="en-US" sz="2400" dirty="0" smtClean="0">
                <a:solidFill>
                  <a:srgbClr val="C00000"/>
                </a:solidFill>
              </a:rPr>
              <a:t>Sep 18, 2020	Los Angeles, CA	AS-350 (LAPD) vs DJI; damage	Confirmed</a:t>
            </a:r>
          </a:p>
          <a:p>
            <a:pPr marL="514350" indent="-514350">
              <a:buFont typeface="+mj-lt"/>
              <a:buAutoNum type="arabicPeriod"/>
            </a:pPr>
            <a:r>
              <a:rPr lang="en-US" sz="2400" dirty="0" smtClean="0">
                <a:solidFill>
                  <a:srgbClr val="C00000"/>
                </a:solidFill>
              </a:rPr>
              <a:t>Oct 10, 2021	Knik Glacier, AK	R-44 vs DJI; damage			Confirmed</a:t>
            </a:r>
            <a:endParaRPr lang="en-US" sz="2400" dirty="0">
              <a:solidFill>
                <a:srgbClr val="C00000"/>
              </a:solidFill>
            </a:endParaRP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502228" y="5927581"/>
            <a:ext cx="6852632" cy="373779"/>
          </a:xfrm>
          <a:prstGeom prst="rect">
            <a:avLst/>
          </a:prstGeom>
        </p:spPr>
      </p:pic>
    </p:spTree>
    <p:extLst>
      <p:ext uri="{BB962C8B-B14F-4D97-AF65-F5344CB8AC3E}">
        <p14:creationId xmlns:p14="http://schemas.microsoft.com/office/powerpoint/2010/main" val="477131035"/>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7542" y="132521"/>
            <a:ext cx="9786257" cy="861391"/>
          </a:xfrm>
        </p:spPr>
        <p:txBody>
          <a:bodyPr/>
          <a:lstStyle/>
          <a:p>
            <a:pPr algn="ctr"/>
            <a:r>
              <a:rPr lang="en-US" dirty="0">
                <a:solidFill>
                  <a:schemeClr val="bg1"/>
                </a:solidFill>
                <a:latin typeface="Times New Roman" panose="02020603050405020304" pitchFamily="18" charset="0"/>
                <a:cs typeface="Times New Roman" panose="02020603050405020304" pitchFamily="18" charset="0"/>
              </a:rPr>
              <a:t>H</a:t>
            </a:r>
            <a:r>
              <a:rPr lang="en-US" dirty="0" smtClean="0">
                <a:solidFill>
                  <a:schemeClr val="bg1"/>
                </a:solidFill>
                <a:latin typeface="Times New Roman" panose="02020603050405020304" pitchFamily="18" charset="0"/>
                <a:cs typeface="Times New Roman" panose="02020603050405020304" pitchFamily="18" charset="0"/>
              </a:rPr>
              <a:t>elicopter blade damage</a:t>
            </a:r>
            <a:endParaRPr lang="en-US" dirty="0">
              <a:solidFill>
                <a:schemeClr val="bg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74694" y="993912"/>
            <a:ext cx="5681550" cy="5459897"/>
          </a:xfrm>
          <a:prstGeom prst="rect">
            <a:avLst/>
          </a:prstGeom>
          <a:ln>
            <a:solidFill>
              <a:schemeClr val="accent2">
                <a:lumMod val="50000"/>
              </a:schemeClr>
            </a:solidFill>
          </a:ln>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rot="5400000">
            <a:off x="6453439" y="1033599"/>
            <a:ext cx="5394984" cy="5380523"/>
          </a:xfrm>
          <a:prstGeom prst="rect">
            <a:avLst/>
          </a:prstGeom>
          <a:ln>
            <a:solidFill>
              <a:schemeClr val="accent5">
                <a:lumMod val="50000"/>
              </a:schemeClr>
            </a:solidFill>
          </a:ln>
        </p:spPr>
      </p:pic>
    </p:spTree>
    <p:extLst>
      <p:ext uri="{BB962C8B-B14F-4D97-AF65-F5344CB8AC3E}">
        <p14:creationId xmlns:p14="http://schemas.microsoft.com/office/powerpoint/2010/main" val="36228043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443" y="0"/>
            <a:ext cx="10515600" cy="1046921"/>
          </a:xfrm>
        </p:spPr>
        <p:txBody>
          <a:bodyPr/>
          <a:lstStyle/>
          <a:p>
            <a:pPr algn="ctr"/>
            <a:r>
              <a:rPr lang="en-US" b="1" dirty="0" smtClean="0">
                <a:latin typeface="Times New Roman" panose="02020603050405020304" pitchFamily="18" charset="0"/>
                <a:cs typeface="Times New Roman" panose="02020603050405020304" pitchFamily="18" charset="0"/>
              </a:rPr>
              <a:t>Investigation Findings</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69818" y="1538886"/>
            <a:ext cx="11423373" cy="4838493"/>
          </a:xfrm>
        </p:spPr>
        <p:txBody>
          <a:bodyPr>
            <a:normAutofit lnSpcReduction="10000"/>
          </a:bodyPr>
          <a:lstStyle/>
          <a:p>
            <a:r>
              <a:rPr lang="en-US" b="1" dirty="0" smtClean="0"/>
              <a:t>ASI interviewed </a:t>
            </a:r>
            <a:r>
              <a:rPr lang="en-US" b="1" i="1" dirty="0" smtClean="0"/>
              <a:t>helicopter PIC, passenger on the helicopter, and the drone operator</a:t>
            </a:r>
          </a:p>
          <a:p>
            <a:r>
              <a:rPr lang="en-US" dirty="0" smtClean="0"/>
              <a:t>Helicopter flying low, hears ‘thud’ on aircraft</a:t>
            </a:r>
          </a:p>
          <a:p>
            <a:r>
              <a:rPr lang="en-US" dirty="0" smtClean="0"/>
              <a:t>Drone flying recreationally under Sec 44809 (but not in compliance; thus Part 107)</a:t>
            </a:r>
          </a:p>
          <a:p>
            <a:r>
              <a:rPr lang="en-US" u="sng" dirty="0" smtClean="0"/>
              <a:t>Causal factors</a:t>
            </a:r>
            <a:r>
              <a:rPr lang="en-US" dirty="0" smtClean="0"/>
              <a:t>: 1)Drone operator failed to give way to manned aircraft; 2)Helicopter flying at very low altitude</a:t>
            </a:r>
            <a:endParaRPr lang="en-US" i="1" dirty="0" smtClean="0"/>
          </a:p>
          <a:p>
            <a:r>
              <a:rPr lang="en-US" u="sng" dirty="0" smtClean="0"/>
              <a:t>UAS operator</a:t>
            </a:r>
            <a:r>
              <a:rPr lang="en-US" dirty="0" smtClean="0"/>
              <a:t>: ASI recommended further education as compliance action. Operator not acting </a:t>
            </a:r>
            <a:r>
              <a:rPr lang="en-US" i="1" dirty="0" smtClean="0"/>
              <a:t>recklessly</a:t>
            </a:r>
            <a:r>
              <a:rPr lang="en-US" dirty="0" smtClean="0"/>
              <a:t>, but hadn’t taken TRUST and did not avoid the manned aircraft (not selecting adequate observation point, which would have allowed VLOS of “airspace for other air traffic or hazards”) … collision appears to violate Sec. 44809/Part 107</a:t>
            </a:r>
          </a:p>
          <a:p>
            <a:endParaRPr lang="en-US" dirty="0"/>
          </a:p>
        </p:txBody>
      </p:sp>
    </p:spTree>
    <p:extLst>
      <p:ext uri="{BB962C8B-B14F-4D97-AF65-F5344CB8AC3E}">
        <p14:creationId xmlns:p14="http://schemas.microsoft.com/office/powerpoint/2010/main" val="3097122965"/>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5043"/>
            <a:ext cx="10515600" cy="954157"/>
          </a:xfrm>
        </p:spPr>
        <p:txBody>
          <a:bodyPr/>
          <a:lstStyle/>
          <a:p>
            <a:r>
              <a:rPr lang="en-US" dirty="0" smtClean="0">
                <a:latin typeface="Times New Roman" panose="02020603050405020304" pitchFamily="18" charset="0"/>
                <a:cs typeface="Times New Roman" panose="02020603050405020304" pitchFamily="18" charset="0"/>
              </a:rPr>
              <a:t>Bearing examination … </a:t>
            </a:r>
            <a:endParaRPr lang="en-US" dirty="0"/>
          </a:p>
        </p:txBody>
      </p:sp>
      <p:sp>
        <p:nvSpPr>
          <p:cNvPr id="3" name="Content Placeholder 2"/>
          <p:cNvSpPr>
            <a:spLocks noGrp="1"/>
          </p:cNvSpPr>
          <p:nvPr>
            <p:ph idx="1"/>
          </p:nvPr>
        </p:nvSpPr>
        <p:spPr>
          <a:xfrm>
            <a:off x="556592" y="1825625"/>
            <a:ext cx="6997147" cy="4351338"/>
          </a:xfrm>
        </p:spPr>
        <p:txBody>
          <a:bodyPr>
            <a:normAutofit/>
          </a:bodyPr>
          <a:lstStyle/>
          <a:p>
            <a:pPr marL="0" indent="0">
              <a:buNone/>
            </a:pPr>
            <a:r>
              <a:rPr lang="en-US" sz="3200" u="sng" dirty="0" smtClean="0">
                <a:solidFill>
                  <a:srgbClr val="C00000"/>
                </a:solidFill>
              </a:rPr>
              <a:t>Section 44809 </a:t>
            </a:r>
            <a:r>
              <a:rPr lang="en-US" sz="3200" u="sng" dirty="0" smtClean="0"/>
              <a:t>(a) (4)</a:t>
            </a:r>
            <a:r>
              <a:rPr lang="en-US" sz="3200" dirty="0" smtClean="0"/>
              <a:t>: The aircraft is operated in a manner that does not interfere with and </a:t>
            </a:r>
            <a:r>
              <a:rPr lang="en-US" sz="3200" i="1" dirty="0" smtClean="0">
                <a:solidFill>
                  <a:srgbClr val="C00000"/>
                </a:solidFill>
              </a:rPr>
              <a:t>gives way to any manned aircraft.</a:t>
            </a:r>
          </a:p>
          <a:p>
            <a:pPr marL="0" indent="0">
              <a:buNone/>
            </a:pPr>
            <a:endParaRPr lang="en-US" sz="3200" dirty="0">
              <a:solidFill>
                <a:srgbClr val="C00000"/>
              </a:solidFill>
            </a:endParaRPr>
          </a:p>
          <a:p>
            <a:pPr marL="0" indent="0">
              <a:buNone/>
            </a:pPr>
            <a:r>
              <a:rPr lang="en-US" sz="3200" i="1" dirty="0" smtClean="0">
                <a:solidFill>
                  <a:srgbClr val="C00000"/>
                </a:solidFill>
              </a:rPr>
              <a:t>The drone operator IS ALWAYS responsible for giving way to manned traffic.</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val="0"/>
              </a:ext>
            </a:extLst>
          </a:blip>
          <a:srcRect t="-344"/>
          <a:stretch/>
        </p:blipFill>
        <p:spPr>
          <a:xfrm>
            <a:off x="7805531" y="1732859"/>
            <a:ext cx="4055165" cy="4097268"/>
          </a:xfrm>
          <a:prstGeom prst="rect">
            <a:avLst/>
          </a:prstGeom>
        </p:spPr>
      </p:pic>
    </p:spTree>
    <p:extLst>
      <p:ext uri="{BB962C8B-B14F-4D97-AF65-F5344CB8AC3E}">
        <p14:creationId xmlns:p14="http://schemas.microsoft.com/office/powerpoint/2010/main" val="4177344925"/>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339" y="0"/>
            <a:ext cx="10810461" cy="993914"/>
          </a:xfrm>
        </p:spPr>
        <p:txBody>
          <a:bodyPr>
            <a:normAutofit/>
          </a:bodyPr>
          <a:lstStyle/>
          <a:p>
            <a:r>
              <a:rPr lang="en-US" i="1" dirty="0" smtClean="0">
                <a:latin typeface="Times New Roman" panose="02020603050405020304" pitchFamily="18" charset="0"/>
                <a:cs typeface="Times New Roman" panose="02020603050405020304" pitchFamily="18" charset="0"/>
              </a:rPr>
              <a:t>And</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43339" y="1436914"/>
            <a:ext cx="10810461" cy="5181600"/>
          </a:xfrm>
        </p:spPr>
        <p:txBody>
          <a:bodyPr>
            <a:normAutofit fontScale="70000" lnSpcReduction="20000"/>
          </a:bodyPr>
          <a:lstStyle/>
          <a:p>
            <a:pPr marL="0" indent="0">
              <a:buNone/>
            </a:pPr>
            <a:r>
              <a:rPr lang="en-US" b="1" u="sng" dirty="0" smtClean="0">
                <a:solidFill>
                  <a:srgbClr val="C00000"/>
                </a:solidFill>
              </a:rPr>
              <a:t>91.119 Minimum safe altitudes</a:t>
            </a:r>
            <a:r>
              <a:rPr lang="en-US" b="1" u="sng" dirty="0" smtClean="0"/>
              <a:t>: General</a:t>
            </a:r>
            <a:r>
              <a:rPr lang="en-US" b="1" dirty="0" smtClean="0"/>
              <a:t>.</a:t>
            </a:r>
          </a:p>
          <a:p>
            <a:pPr marL="0" indent="0">
              <a:buNone/>
            </a:pPr>
            <a:r>
              <a:rPr lang="en-US" dirty="0" smtClean="0"/>
              <a:t>Except when necessary for takeoff or landing, no person may operate an aircraft below the following altitudes:</a:t>
            </a:r>
          </a:p>
          <a:p>
            <a:pPr marL="0" indent="0">
              <a:buNone/>
            </a:pPr>
            <a:r>
              <a:rPr lang="en-US" dirty="0" smtClean="0"/>
              <a:t>(a) Anywhere. An altitude allowing, if a power unit fails, an emergency landing without undue hazard to persons or property on the surface.</a:t>
            </a:r>
          </a:p>
          <a:p>
            <a:pPr marL="0" indent="0">
              <a:buNone/>
            </a:pPr>
            <a:r>
              <a:rPr lang="en-US" dirty="0" smtClean="0"/>
              <a:t>(b) Over congested areas. Over any congested area of a city, town, or settlement, or over any open air assembly of persons, an altitude of 1,000 feet above the highest obstacle within a horizontal radius of 2,000 feet of the aircraft.</a:t>
            </a:r>
          </a:p>
          <a:p>
            <a:pPr marL="0" indent="0">
              <a:buNone/>
            </a:pPr>
            <a:r>
              <a:rPr lang="en-US" dirty="0" smtClean="0"/>
              <a:t>(c) Over other than congested areas. An altitude of 500 feet above the surface, except over open water or sparsely populated areas. In those cases, the aircraft may not be operated closer than 500 feet to any person, vessel, vehicle, or structure.</a:t>
            </a:r>
          </a:p>
          <a:p>
            <a:pPr marL="0" indent="0">
              <a:buNone/>
            </a:pPr>
            <a:r>
              <a:rPr lang="en-US" dirty="0" smtClean="0"/>
              <a:t>(d) </a:t>
            </a:r>
            <a:r>
              <a:rPr lang="en-US" b="1" dirty="0" smtClean="0">
                <a:solidFill>
                  <a:srgbClr val="C00000"/>
                </a:solidFill>
              </a:rPr>
              <a:t>Helicopters</a:t>
            </a:r>
            <a:r>
              <a:rPr lang="en-US" dirty="0" smtClean="0"/>
              <a:t>, powered parachutes, and weight-shift-control aircraft. </a:t>
            </a:r>
            <a:r>
              <a:rPr lang="en-US" dirty="0" smtClean="0">
                <a:solidFill>
                  <a:srgbClr val="C00000"/>
                </a:solidFill>
              </a:rPr>
              <a:t>If the operation is conducted without hazard to persons or property on the surface -</a:t>
            </a:r>
          </a:p>
          <a:p>
            <a:pPr marL="0" indent="0">
              <a:buNone/>
            </a:pPr>
            <a:r>
              <a:rPr lang="en-US" dirty="0" smtClean="0"/>
              <a:t>	(1) </a:t>
            </a:r>
            <a:r>
              <a:rPr lang="en-US" dirty="0" smtClean="0">
                <a:solidFill>
                  <a:srgbClr val="C00000"/>
                </a:solidFill>
              </a:rPr>
              <a:t>A helicopter may be operated at less than the minimums prescribed in paragraph (b) or (c) of this section, provided each person operating the helicopter complies with any routes or altitudes specifically prescribed for helicopters by the FAA</a:t>
            </a:r>
            <a:r>
              <a:rPr lang="en-US" dirty="0" smtClean="0"/>
              <a:t>; and</a:t>
            </a:r>
          </a:p>
          <a:p>
            <a:pPr marL="0" indent="0">
              <a:buNone/>
            </a:pPr>
            <a:r>
              <a:rPr lang="en-US" dirty="0" smtClean="0"/>
              <a:t>	(2) A powered parachute or weight-shift-control aircraft may be operated at less than the minimums prescribed in paragraph (c) of this section.</a:t>
            </a:r>
            <a:endParaRPr lang="en-US" dirty="0"/>
          </a:p>
        </p:txBody>
      </p:sp>
      <p:pic>
        <p:nvPicPr>
          <p:cNvPr id="4098" name="Picture 2" descr="20 Minute Introductory Piper Cub Flying Experience from Buyagift"/>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8476344" y="203200"/>
            <a:ext cx="2691946" cy="123371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Monopoly Metal Sign 12x8 Get Out Jail Free Man Wing Cage Community Chest  Yellow | eBay"/>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5114933" y="118752"/>
            <a:ext cx="2102006" cy="1450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392317"/>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7408" y="365126"/>
            <a:ext cx="10756392" cy="959178"/>
          </a:xfrm>
        </p:spPr>
        <p:txBody>
          <a:bodyPr/>
          <a:lstStyle/>
          <a:p>
            <a:r>
              <a:rPr lang="en-US" b="1" dirty="0" smtClean="0">
                <a:latin typeface="Times New Roman" panose="02020603050405020304" pitchFamily="18" charset="0"/>
                <a:cs typeface="Times New Roman" panose="02020603050405020304" pitchFamily="18" charset="0"/>
              </a:rPr>
              <a:t>Take-aways</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97408" y="1582730"/>
            <a:ext cx="7554364" cy="5246763"/>
          </a:xfrm>
        </p:spPr>
        <p:txBody>
          <a:bodyPr>
            <a:normAutofit fontScale="92500" lnSpcReduction="10000"/>
          </a:bodyPr>
          <a:lstStyle/>
          <a:p>
            <a:r>
              <a:rPr lang="en-US" b="1" dirty="0" smtClean="0"/>
              <a:t>Drone vs. low-altitude Helicopter </a:t>
            </a:r>
            <a:r>
              <a:rPr lang="en-US" dirty="0" smtClean="0"/>
              <a:t>continues to be the primary encounter scenario</a:t>
            </a:r>
          </a:p>
          <a:p>
            <a:pPr lvl="0"/>
            <a:r>
              <a:rPr lang="en-US" b="1" dirty="0" smtClean="0">
                <a:solidFill>
                  <a:prstClr val="black"/>
                </a:solidFill>
              </a:rPr>
              <a:t>Drone registration </a:t>
            </a:r>
            <a:r>
              <a:rPr lang="en-US" dirty="0" smtClean="0">
                <a:solidFill>
                  <a:prstClr val="black"/>
                </a:solidFill>
              </a:rPr>
              <a:t>is the gateway for introducing operators to regs/NAS safety</a:t>
            </a:r>
          </a:p>
          <a:p>
            <a:pPr lvl="0"/>
            <a:r>
              <a:rPr lang="en-US" b="1" dirty="0" smtClean="0">
                <a:solidFill>
                  <a:prstClr val="black"/>
                </a:solidFill>
              </a:rPr>
              <a:t>Experience and ADM </a:t>
            </a:r>
            <a:r>
              <a:rPr lang="en-US" dirty="0" smtClean="0">
                <a:solidFill>
                  <a:prstClr val="black"/>
                </a:solidFill>
              </a:rPr>
              <a:t>will be continue to be factors</a:t>
            </a:r>
          </a:p>
          <a:p>
            <a:pPr lvl="0"/>
            <a:r>
              <a:rPr lang="en-US" b="1" dirty="0" smtClean="0">
                <a:solidFill>
                  <a:prstClr val="black"/>
                </a:solidFill>
              </a:rPr>
              <a:t>Difficulty in visually acquiring drone </a:t>
            </a:r>
            <a:r>
              <a:rPr lang="en-US" dirty="0" smtClean="0">
                <a:solidFill>
                  <a:prstClr val="black"/>
                </a:solidFill>
              </a:rPr>
              <a:t>(would strobe/bright colors have made a difference?)</a:t>
            </a:r>
            <a:endParaRPr lang="en-US" dirty="0" smtClean="0"/>
          </a:p>
          <a:p>
            <a:r>
              <a:rPr lang="en-US" dirty="0" smtClean="0"/>
              <a:t>The drone operator is </a:t>
            </a:r>
            <a:r>
              <a:rPr lang="en-US" i="1" dirty="0" smtClean="0"/>
              <a:t>always</a:t>
            </a:r>
            <a:r>
              <a:rPr lang="en-US" dirty="0" smtClean="0"/>
              <a:t> responsible for </a:t>
            </a:r>
            <a:r>
              <a:rPr lang="en-US" b="1" dirty="0" smtClean="0"/>
              <a:t>‘seeing and avoiding’ manned aircraft, </a:t>
            </a:r>
            <a:r>
              <a:rPr lang="en-US" dirty="0" smtClean="0"/>
              <a:t>no matter speed or altitude.</a:t>
            </a:r>
          </a:p>
          <a:p>
            <a:pPr lvl="1"/>
            <a:r>
              <a:rPr lang="en-US" dirty="0">
                <a:solidFill>
                  <a:srgbClr val="FF0000"/>
                </a:solidFill>
              </a:rPr>
              <a:t>It’s </a:t>
            </a:r>
            <a:r>
              <a:rPr lang="en-US" i="1" u="sng" dirty="0" smtClean="0">
                <a:solidFill>
                  <a:srgbClr val="FF0000"/>
                </a:solidFill>
              </a:rPr>
              <a:t>not enough</a:t>
            </a:r>
            <a:r>
              <a:rPr lang="en-US" dirty="0" smtClean="0">
                <a:solidFill>
                  <a:srgbClr val="FF0000"/>
                </a:solidFill>
              </a:rPr>
              <a:t> to </a:t>
            </a:r>
            <a:r>
              <a:rPr lang="en-US" dirty="0">
                <a:solidFill>
                  <a:srgbClr val="FF0000"/>
                </a:solidFill>
              </a:rPr>
              <a:t>simply see </a:t>
            </a:r>
            <a:r>
              <a:rPr lang="en-US" i="1" dirty="0">
                <a:solidFill>
                  <a:srgbClr val="FF0000"/>
                </a:solidFill>
              </a:rPr>
              <a:t>your</a:t>
            </a:r>
            <a:r>
              <a:rPr lang="en-US" dirty="0">
                <a:solidFill>
                  <a:srgbClr val="FF0000"/>
                </a:solidFill>
              </a:rPr>
              <a:t> </a:t>
            </a:r>
            <a:r>
              <a:rPr lang="en-US" dirty="0" smtClean="0">
                <a:solidFill>
                  <a:srgbClr val="FF0000"/>
                </a:solidFill>
              </a:rPr>
              <a:t>drone; </a:t>
            </a:r>
            <a:r>
              <a:rPr lang="en-US" dirty="0">
                <a:solidFill>
                  <a:srgbClr val="FF0000"/>
                </a:solidFill>
              </a:rPr>
              <a:t>need to see surrounding airspace as well to avoid other traffic</a:t>
            </a:r>
            <a:r>
              <a:rPr lang="en-US" dirty="0" smtClean="0">
                <a:solidFill>
                  <a:srgbClr val="FF0000"/>
                </a:solidFill>
              </a:rPr>
              <a:t>.</a:t>
            </a:r>
          </a:p>
          <a:p>
            <a:endParaRPr lang="en-US" dirty="0"/>
          </a:p>
        </p:txBody>
      </p:sp>
      <p:pic>
        <p:nvPicPr>
          <p:cNvPr id="8196" name="Picture 4" descr="Drone Flies Lungs Between Hospitals For Transplant Patient"/>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t="-200"/>
          <a:stretch/>
        </p:blipFill>
        <p:spPr bwMode="auto">
          <a:xfrm>
            <a:off x="8229600" y="771525"/>
            <a:ext cx="3962400" cy="6086475"/>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182724"/>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3694" y="2769079"/>
            <a:ext cx="10515600" cy="4088921"/>
          </a:xfrm>
        </p:spPr>
        <p:txBody>
          <a:bodyPr/>
          <a:lstStyle/>
          <a:p>
            <a:pPr marL="0" indent="0" algn="ctr">
              <a:lnSpc>
                <a:spcPct val="100000"/>
              </a:lnSpc>
              <a:buNone/>
            </a:pPr>
            <a:r>
              <a:rPr lang="en-US" sz="4400" b="1" dirty="0" smtClean="0">
                <a:solidFill>
                  <a:srgbClr val="333333"/>
                </a:solidFill>
                <a:ea typeface="Cambria" panose="02040503050406030204" pitchFamily="18" charset="0"/>
              </a:rPr>
              <a:t>Questions?</a:t>
            </a:r>
          </a:p>
          <a:p>
            <a:pPr marL="0" indent="0" algn="ctr">
              <a:lnSpc>
                <a:spcPct val="100000"/>
              </a:lnSpc>
              <a:buNone/>
            </a:pPr>
            <a:endParaRPr lang="en-US" b="1" dirty="0" smtClean="0">
              <a:solidFill>
                <a:srgbClr val="333333"/>
              </a:solidFill>
              <a:ea typeface="Cambria" panose="02040503050406030204" pitchFamily="18" charset="0"/>
            </a:endParaRPr>
          </a:p>
          <a:p>
            <a:pPr marL="0" indent="0">
              <a:lnSpc>
                <a:spcPct val="100000"/>
              </a:lnSpc>
              <a:buNone/>
            </a:pPr>
            <a:endParaRPr lang="en-US" b="1" dirty="0" smtClean="0">
              <a:solidFill>
                <a:srgbClr val="333333"/>
              </a:solidFill>
              <a:ea typeface="Cambria" panose="02040503050406030204" pitchFamily="18" charset="0"/>
            </a:endParaRPr>
          </a:p>
        </p:txBody>
      </p:sp>
    </p:spTree>
    <p:extLst>
      <p:ext uri="{BB962C8B-B14F-4D97-AF65-F5344CB8AC3E}">
        <p14:creationId xmlns:p14="http://schemas.microsoft.com/office/powerpoint/2010/main" val="32523746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190" y="165604"/>
            <a:ext cx="10515600" cy="1034196"/>
          </a:xfrm>
        </p:spPr>
        <p:txBody>
          <a:bodyPr>
            <a:normAutofit fontScale="90000"/>
          </a:bodyPr>
          <a:lstStyle/>
          <a:p>
            <a:r>
              <a:rPr lang="en-US" dirty="0" smtClean="0">
                <a:solidFill>
                  <a:schemeClr val="bg1"/>
                </a:solidFill>
              </a:rPr>
              <a:t>What’s the criteria for establishing Visual Line Of Sight (VLOS)  under 14 CFR Part 107?</a:t>
            </a:r>
            <a:endParaRPr lang="en-US" dirty="0">
              <a:solidFill>
                <a:schemeClr val="bg1"/>
              </a:solidFill>
            </a:endParaRPr>
          </a:p>
        </p:txBody>
      </p:sp>
      <p:sp>
        <p:nvSpPr>
          <p:cNvPr id="3" name="Slide Number Placeholder 2"/>
          <p:cNvSpPr>
            <a:spLocks noGrp="1"/>
          </p:cNvSpPr>
          <p:nvPr>
            <p:ph type="sldNum" sz="quarter" idx="12"/>
          </p:nvPr>
        </p:nvSpPr>
        <p:spPr/>
        <p:txBody>
          <a:bodyPr/>
          <a:lstStyle/>
          <a:p>
            <a:fld id="{76F5387F-642C-42F5-9C31-8FB25EAF1F89}" type="slidenum">
              <a:rPr lang="en-US" smtClean="0"/>
              <a:t>26</a:t>
            </a:fld>
            <a:endParaRPr lang="en-US"/>
          </a:p>
        </p:txBody>
      </p:sp>
      <p:sp>
        <p:nvSpPr>
          <p:cNvPr id="4" name="Text Placeholder 3"/>
          <p:cNvSpPr txBox="1">
            <a:spLocks/>
          </p:cNvSpPr>
          <p:nvPr/>
        </p:nvSpPr>
        <p:spPr>
          <a:xfrm>
            <a:off x="1755408" y="1690871"/>
            <a:ext cx="7911164" cy="4351338"/>
          </a:xfrm>
          <a:prstGeom prst="rect">
            <a:avLst/>
          </a:prstGeom>
        </p:spPr>
        <p:txBody>
          <a:bodyPr>
            <a:normAutofit fontScale="92500" lnSpcReduction="10000"/>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a:lstStyle>
          <a:p>
            <a:pPr marL="0" indent="0">
              <a:buNone/>
            </a:pPr>
            <a:r>
              <a:rPr lang="en-US" kern="0" dirty="0" smtClean="0"/>
              <a:t>With vision unaided by any device other than eyeglasses, the RPIC must be in a position at all times to see the drone well enough throughout the entire flight, even if a Visual Observer is exercising that ability, to know its</a:t>
            </a:r>
          </a:p>
          <a:p>
            <a:pPr lvl="1"/>
            <a:r>
              <a:rPr lang="en-US" u="sng" kern="0" dirty="0" smtClean="0"/>
              <a:t>L</a:t>
            </a:r>
            <a:r>
              <a:rPr lang="en-US" kern="0" dirty="0" smtClean="0"/>
              <a:t>ocation</a:t>
            </a:r>
          </a:p>
          <a:p>
            <a:pPr lvl="1"/>
            <a:r>
              <a:rPr lang="en-US" u="sng" kern="0" dirty="0" smtClean="0"/>
              <a:t>A</a:t>
            </a:r>
            <a:r>
              <a:rPr lang="en-US" kern="0" dirty="0" smtClean="0"/>
              <a:t>ltitude</a:t>
            </a:r>
          </a:p>
          <a:p>
            <a:pPr lvl="1"/>
            <a:r>
              <a:rPr lang="en-US" u="sng" kern="0" dirty="0" smtClean="0"/>
              <a:t>A</a:t>
            </a:r>
            <a:r>
              <a:rPr lang="en-US" kern="0" dirty="0" smtClean="0"/>
              <a:t>ttitude</a:t>
            </a:r>
          </a:p>
          <a:p>
            <a:pPr lvl="1"/>
            <a:r>
              <a:rPr lang="en-US" u="sng" kern="0" dirty="0" smtClean="0"/>
              <a:t>D</a:t>
            </a:r>
            <a:r>
              <a:rPr lang="en-US" kern="0" dirty="0" smtClean="0"/>
              <a:t>irection of flight</a:t>
            </a:r>
          </a:p>
          <a:p>
            <a:pPr lvl="1"/>
            <a:r>
              <a:rPr lang="en-US" u="sng" kern="0" dirty="0" smtClean="0"/>
              <a:t>O</a:t>
            </a:r>
            <a:r>
              <a:rPr lang="en-US" kern="0" dirty="0" smtClean="0"/>
              <a:t>bserve airspace for other aircraft or hazards</a:t>
            </a:r>
          </a:p>
          <a:p>
            <a:pPr lvl="1"/>
            <a:r>
              <a:rPr lang="en-US" u="sng" kern="0" dirty="0" smtClean="0"/>
              <a:t>N</a:t>
            </a:r>
            <a:r>
              <a:rPr lang="en-US" kern="0" dirty="0" smtClean="0"/>
              <a:t>ot pose a hazard to persons or property (in the air or on the ground) </a:t>
            </a:r>
            <a:endParaRPr lang="en-US" kern="0" dirty="0"/>
          </a:p>
        </p:txBody>
      </p:sp>
      <p:sp>
        <p:nvSpPr>
          <p:cNvPr id="5" name="TextBox 4"/>
          <p:cNvSpPr txBox="1"/>
          <p:nvPr/>
        </p:nvSpPr>
        <p:spPr>
          <a:xfrm>
            <a:off x="1224816" y="3010253"/>
            <a:ext cx="530592" cy="32629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wordArtVert"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smtClean="0">
                <a:ln>
                  <a:noFill/>
                </a:ln>
                <a:solidFill>
                  <a:srgbClr val="000000"/>
                </a:solidFill>
                <a:effectLst/>
                <a:uFillTx/>
                <a:latin typeface="+mj-lt"/>
                <a:ea typeface="+mj-ea"/>
                <a:cs typeface="+mj-cs"/>
                <a:sym typeface="Calibri"/>
              </a:rPr>
              <a:t>LAADON</a:t>
            </a:r>
            <a:endParaRPr kumimoji="0" lang="en-US" sz="2400" b="1"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21105215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n Flying A Drone · Free Stock Photo"/>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196286" y="2455338"/>
            <a:ext cx="4242513" cy="2444803"/>
          </a:xfrm>
          <a:prstGeom prst="rect">
            <a:avLst/>
          </a:prstGeom>
        </p:spPr>
      </p:pic>
      <p:sp>
        <p:nvSpPr>
          <p:cNvPr id="2" name="Title 1"/>
          <p:cNvSpPr>
            <a:spLocks noGrp="1"/>
          </p:cNvSpPr>
          <p:nvPr>
            <p:ph type="title"/>
          </p:nvPr>
        </p:nvSpPr>
        <p:spPr>
          <a:xfrm>
            <a:off x="296940" y="197179"/>
            <a:ext cx="12041204" cy="1034196"/>
          </a:xfrm>
        </p:spPr>
        <p:txBody>
          <a:bodyPr>
            <a:noAutofit/>
          </a:bodyPr>
          <a:lstStyle/>
          <a:p>
            <a:r>
              <a:rPr lang="en-US" sz="3600" dirty="0" smtClean="0">
                <a:solidFill>
                  <a:schemeClr val="bg1"/>
                </a:solidFill>
              </a:rPr>
              <a:t>Assuming no Visual Observer is used by these Remote Pilots, </a:t>
            </a:r>
            <a:r>
              <a:rPr lang="en-US" sz="3600" dirty="0" smtClean="0"/>
              <a:t>are they in compliance with the V</a:t>
            </a:r>
            <a:r>
              <a:rPr lang="en-US" sz="3600" dirty="0" smtClean="0">
                <a:solidFill>
                  <a:schemeClr val="bg1"/>
                </a:solidFill>
              </a:rPr>
              <a:t>LOS criteria of 14 CFR 107.31?</a:t>
            </a:r>
            <a:endParaRPr lang="en-US" sz="3600" dirty="0">
              <a:solidFill>
                <a:schemeClr val="bg1"/>
              </a:solidFill>
            </a:endParaRPr>
          </a:p>
        </p:txBody>
      </p:sp>
      <p:sp>
        <p:nvSpPr>
          <p:cNvPr id="3" name="Slide Number Placeholder 2"/>
          <p:cNvSpPr>
            <a:spLocks noGrp="1"/>
          </p:cNvSpPr>
          <p:nvPr>
            <p:ph type="sldNum" sz="quarter" idx="4294967295"/>
          </p:nvPr>
        </p:nvSpPr>
        <p:spPr>
          <a:xfrm>
            <a:off x="11933238" y="6415088"/>
            <a:ext cx="258762" cy="247650"/>
          </a:xfrm>
        </p:spPr>
        <p:txBody>
          <a:bodyPr/>
          <a:lstStyle/>
          <a:p>
            <a:fld id="{76F5387F-642C-42F5-9C31-8FB25EAF1F89}" type="slidenum">
              <a:rPr lang="en-US" smtClean="0"/>
              <a:t>27</a:t>
            </a:fld>
            <a:endParaRPr lang="en-US"/>
          </a:p>
        </p:txBody>
      </p:sp>
      <p:pic>
        <p:nvPicPr>
          <p:cNvPr id="5" name="Picture 4" descr="Free Images : person, sky, flying, aircraft, vehicle ..."/>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438799" y="2484262"/>
            <a:ext cx="3623820" cy="2415879"/>
          </a:xfrm>
          <a:prstGeom prst="rect">
            <a:avLst/>
          </a:prstGeom>
        </p:spPr>
      </p:pic>
      <p:pic>
        <p:nvPicPr>
          <p:cNvPr id="7" name="Picture 6" descr="Should Beginners Buy or Build Their Own FPV Drones ..."/>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0340" y="2505946"/>
            <a:ext cx="4346325" cy="2444808"/>
          </a:xfrm>
          <a:prstGeom prst="rect">
            <a:avLst/>
          </a:prstGeom>
        </p:spPr>
      </p:pic>
      <p:sp>
        <p:nvSpPr>
          <p:cNvPr id="13" name="TextBox 12"/>
          <p:cNvSpPr txBox="1"/>
          <p:nvPr/>
        </p:nvSpPr>
        <p:spPr>
          <a:xfrm>
            <a:off x="1809523" y="5061284"/>
            <a:ext cx="606895"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smtClean="0">
                <a:ln>
                  <a:noFill/>
                </a:ln>
                <a:solidFill>
                  <a:srgbClr val="000000"/>
                </a:solidFill>
                <a:effectLst/>
                <a:uFillTx/>
                <a:latin typeface="+mj-lt"/>
                <a:ea typeface="+mj-ea"/>
                <a:cs typeface="+mj-cs"/>
                <a:sym typeface="Calibri"/>
              </a:rPr>
              <a:t>#1</a:t>
            </a:r>
            <a:endParaRPr kumimoji="0" lang="en-US" sz="4000" b="0" i="0" u="none" strike="noStrike" cap="none" spc="0" normalizeH="0" baseline="0" dirty="0">
              <a:ln>
                <a:noFill/>
              </a:ln>
              <a:solidFill>
                <a:srgbClr val="000000"/>
              </a:solidFill>
              <a:effectLst/>
              <a:uFillTx/>
              <a:latin typeface="+mj-lt"/>
              <a:ea typeface="+mj-ea"/>
              <a:cs typeface="+mj-cs"/>
              <a:sym typeface="Calibri"/>
            </a:endParaRPr>
          </a:p>
        </p:txBody>
      </p:sp>
      <p:sp>
        <p:nvSpPr>
          <p:cNvPr id="14" name="TextBox 13"/>
          <p:cNvSpPr txBox="1"/>
          <p:nvPr/>
        </p:nvSpPr>
        <p:spPr>
          <a:xfrm>
            <a:off x="5792804" y="5061284"/>
            <a:ext cx="606895"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smtClean="0">
                <a:ln>
                  <a:noFill/>
                </a:ln>
                <a:solidFill>
                  <a:srgbClr val="000000"/>
                </a:solidFill>
                <a:effectLst/>
                <a:uFillTx/>
                <a:latin typeface="+mj-lt"/>
                <a:ea typeface="+mj-ea"/>
                <a:cs typeface="+mj-cs"/>
                <a:sym typeface="Calibri"/>
              </a:rPr>
              <a:t>#2</a:t>
            </a:r>
            <a:endParaRPr kumimoji="0" lang="en-US" sz="4000" b="0" i="0" u="none" strike="noStrike" cap="none" spc="0" normalizeH="0" baseline="0" dirty="0">
              <a:ln>
                <a:noFill/>
              </a:ln>
              <a:solidFill>
                <a:srgbClr val="000000"/>
              </a:solidFill>
              <a:effectLst/>
              <a:uFillTx/>
              <a:latin typeface="+mj-lt"/>
              <a:ea typeface="+mj-ea"/>
              <a:cs typeface="+mj-cs"/>
              <a:sym typeface="Calibri"/>
            </a:endParaRPr>
          </a:p>
        </p:txBody>
      </p:sp>
      <p:sp>
        <p:nvSpPr>
          <p:cNvPr id="15" name="TextBox 14"/>
          <p:cNvSpPr txBox="1"/>
          <p:nvPr/>
        </p:nvSpPr>
        <p:spPr>
          <a:xfrm>
            <a:off x="9776085" y="5061284"/>
            <a:ext cx="606895"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smtClean="0">
                <a:ln>
                  <a:noFill/>
                </a:ln>
                <a:solidFill>
                  <a:srgbClr val="000000"/>
                </a:solidFill>
                <a:effectLst/>
                <a:uFillTx/>
                <a:latin typeface="+mj-lt"/>
                <a:ea typeface="+mj-ea"/>
                <a:cs typeface="+mj-cs"/>
                <a:sym typeface="Calibri"/>
              </a:rPr>
              <a:t>#3</a:t>
            </a:r>
            <a:endParaRPr kumimoji="0" lang="en-US" sz="4000" b="0"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293249468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8888" y="194479"/>
            <a:ext cx="10515600" cy="1034196"/>
          </a:xfrm>
        </p:spPr>
        <p:txBody>
          <a:bodyPr/>
          <a:lstStyle/>
          <a:p>
            <a:r>
              <a:rPr lang="en-US" dirty="0" smtClean="0">
                <a:solidFill>
                  <a:schemeClr val="bg1"/>
                </a:solidFill>
              </a:rPr>
              <a:t>How about now?  VLOS?</a:t>
            </a:r>
            <a:endParaRPr lang="en-US" dirty="0">
              <a:solidFill>
                <a:schemeClr val="bg1"/>
              </a:solidFill>
            </a:endParaRPr>
          </a:p>
        </p:txBody>
      </p:sp>
      <p:sp>
        <p:nvSpPr>
          <p:cNvPr id="3" name="Slide Number Placeholder 2"/>
          <p:cNvSpPr>
            <a:spLocks noGrp="1"/>
          </p:cNvSpPr>
          <p:nvPr>
            <p:ph type="sldNum" sz="quarter" idx="12"/>
          </p:nvPr>
        </p:nvSpPr>
        <p:spPr/>
        <p:txBody>
          <a:bodyPr/>
          <a:lstStyle/>
          <a:p>
            <a:fld id="{76F5387F-642C-42F5-9C31-8FB25EAF1F89}" type="slidenum">
              <a:rPr lang="en-US" smtClean="0"/>
              <a:t>28</a:t>
            </a:fld>
            <a:endParaRPr lang="en-US"/>
          </a:p>
        </p:txBody>
      </p:sp>
      <p:pic>
        <p:nvPicPr>
          <p:cNvPr id="4" name="Picture 3" descr="Drone 100 / Intel (2015) | A spectacle produced by the Ars ..."/>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29301" y="2611791"/>
            <a:ext cx="3812206" cy="2859155"/>
          </a:xfrm>
          <a:prstGeom prst="rect">
            <a:avLst/>
          </a:prstGeom>
        </p:spPr>
      </p:pic>
      <p:sp>
        <p:nvSpPr>
          <p:cNvPr id="6" name="TextBox 5"/>
          <p:cNvSpPr txBox="1"/>
          <p:nvPr/>
        </p:nvSpPr>
        <p:spPr>
          <a:xfrm>
            <a:off x="1029301" y="2002055"/>
            <a:ext cx="160127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mj-lt"/>
                <a:ea typeface="+mj-ea"/>
                <a:cs typeface="+mj-cs"/>
                <a:sym typeface="Calibri"/>
              </a:rPr>
              <a:t>Drone or a star?</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7" name="Oval 6"/>
          <p:cNvSpPr/>
          <p:nvPr/>
        </p:nvSpPr>
        <p:spPr>
          <a:xfrm>
            <a:off x="1814614" y="2859347"/>
            <a:ext cx="548640" cy="577516"/>
          </a:xfrm>
          <a:prstGeom prst="ellipse">
            <a:avLst/>
          </a:prstGeom>
          <a:no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cxnSp>
        <p:nvCxnSpPr>
          <p:cNvPr id="9" name="Straight Arrow Connector 8"/>
          <p:cNvCxnSpPr/>
          <p:nvPr/>
        </p:nvCxnSpPr>
        <p:spPr>
          <a:xfrm>
            <a:off x="1511166" y="2371385"/>
            <a:ext cx="548641" cy="697606"/>
          </a:xfrm>
          <a:prstGeom prst="straightConnector1">
            <a:avLst/>
          </a:prstGeom>
          <a:noFill/>
          <a:ln w="12700" cap="flat">
            <a:solidFill>
              <a:schemeClr val="bg1"/>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11" name="TextBox 10"/>
          <p:cNvSpPr txBox="1"/>
          <p:nvPr/>
        </p:nvSpPr>
        <p:spPr>
          <a:xfrm>
            <a:off x="2059807" y="5629174"/>
            <a:ext cx="606895"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smtClean="0">
                <a:ln>
                  <a:noFill/>
                </a:ln>
                <a:solidFill>
                  <a:srgbClr val="000000"/>
                </a:solidFill>
                <a:effectLst/>
                <a:uFillTx/>
                <a:latin typeface="+mj-lt"/>
                <a:ea typeface="+mj-ea"/>
                <a:cs typeface="+mj-cs"/>
                <a:sym typeface="Calibri"/>
              </a:rPr>
              <a:t>#4</a:t>
            </a:r>
            <a:endParaRPr kumimoji="0" lang="en-US" sz="4000" b="0" i="0" u="none" strike="noStrike" cap="none" spc="0" normalizeH="0" baseline="0" dirty="0">
              <a:ln>
                <a:noFill/>
              </a:ln>
              <a:solidFill>
                <a:srgbClr val="000000"/>
              </a:solidFill>
              <a:effectLst/>
              <a:uFillTx/>
              <a:latin typeface="+mj-lt"/>
              <a:ea typeface="+mj-ea"/>
              <a:cs typeface="+mj-cs"/>
              <a:sym typeface="Calibri"/>
            </a:endParaRPr>
          </a:p>
        </p:txBody>
      </p:sp>
      <p:sp>
        <p:nvSpPr>
          <p:cNvPr id="12" name="TextBox 11"/>
          <p:cNvSpPr txBox="1"/>
          <p:nvPr/>
        </p:nvSpPr>
        <p:spPr>
          <a:xfrm>
            <a:off x="7488428" y="5629174"/>
            <a:ext cx="606895"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smtClean="0">
                <a:ln>
                  <a:noFill/>
                </a:ln>
                <a:solidFill>
                  <a:srgbClr val="000000"/>
                </a:solidFill>
                <a:effectLst/>
                <a:uFillTx/>
                <a:latin typeface="+mj-lt"/>
                <a:ea typeface="+mj-ea"/>
                <a:cs typeface="+mj-cs"/>
                <a:sym typeface="Calibri"/>
              </a:rPr>
              <a:t>#5</a:t>
            </a:r>
            <a:endParaRPr kumimoji="0" lang="en-US" sz="4000" b="0" i="0" u="none" strike="noStrike" cap="none" spc="0" normalizeH="0" baseline="0" dirty="0">
              <a:ln>
                <a:noFill/>
              </a:ln>
              <a:solidFill>
                <a:srgbClr val="000000"/>
              </a:solidFill>
              <a:effectLst/>
              <a:uFillTx/>
              <a:latin typeface="+mj-lt"/>
              <a:ea typeface="+mj-ea"/>
              <a:cs typeface="+mj-cs"/>
              <a:sym typeface="Calibri"/>
            </a:endParaRPr>
          </a:p>
        </p:txBody>
      </p:sp>
      <p:pic>
        <p:nvPicPr>
          <p:cNvPr id="10" name="Picture 9" descr="A @HeliJet S-76C++ Making A Night Landing at Victoria Heli ..."/>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378954" y="2556050"/>
            <a:ext cx="3616373" cy="2892392"/>
          </a:xfrm>
          <a:prstGeom prst="rect">
            <a:avLst/>
          </a:prstGeom>
        </p:spPr>
      </p:pic>
      <p:sp>
        <p:nvSpPr>
          <p:cNvPr id="13" name="TextBox 12"/>
          <p:cNvSpPr txBox="1"/>
          <p:nvPr/>
        </p:nvSpPr>
        <p:spPr>
          <a:xfrm>
            <a:off x="7171297" y="2042341"/>
            <a:ext cx="370832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mj-lt"/>
                <a:ea typeface="+mj-ea"/>
                <a:cs typeface="+mj-cs"/>
                <a:sym typeface="Calibri"/>
              </a:rPr>
              <a:t>Drone or a high wing manned</a:t>
            </a:r>
            <a:r>
              <a:rPr kumimoji="0" lang="en-US" sz="1800" b="0" i="0" u="none" strike="noStrike" cap="none" spc="0" normalizeH="0" dirty="0" smtClean="0">
                <a:ln>
                  <a:noFill/>
                </a:ln>
                <a:solidFill>
                  <a:srgbClr val="000000"/>
                </a:solidFill>
                <a:effectLst/>
                <a:uFillTx/>
                <a:latin typeface="+mj-lt"/>
                <a:ea typeface="+mj-ea"/>
                <a:cs typeface="+mj-cs"/>
                <a:sym typeface="Calibri"/>
              </a:rPr>
              <a:t> aircraft</a:t>
            </a:r>
            <a:r>
              <a:rPr kumimoji="0" lang="en-US" sz="1800" b="0" i="0" u="none" strike="noStrike" cap="none" spc="0" normalizeH="0" baseline="0" dirty="0" smtClean="0">
                <a:ln>
                  <a:noFill/>
                </a:ln>
                <a:solidFill>
                  <a:srgbClr val="000000"/>
                </a:solidFill>
                <a:effectLst/>
                <a:uFillTx/>
                <a:latin typeface="+mj-lt"/>
                <a:ea typeface="+mj-ea"/>
                <a:cs typeface="+mj-cs"/>
                <a:sym typeface="Calibri"/>
              </a:rPr>
              <a:t>?</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cxnSp>
        <p:nvCxnSpPr>
          <p:cNvPr id="15" name="Straight Arrow Connector 14"/>
          <p:cNvCxnSpPr>
            <a:stCxn id="10" idx="0"/>
          </p:cNvCxnSpPr>
          <p:nvPr/>
        </p:nvCxnSpPr>
        <p:spPr>
          <a:xfrm>
            <a:off x="8187141" y="2556050"/>
            <a:ext cx="507477" cy="888873"/>
          </a:xfrm>
          <a:prstGeom prst="straightConnector1">
            <a:avLst/>
          </a:prstGeom>
          <a:noFill/>
          <a:ln w="12700" cap="flat">
            <a:solidFill>
              <a:schemeClr val="bg1"/>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18" name="Oval 17"/>
          <p:cNvSpPr/>
          <p:nvPr/>
        </p:nvSpPr>
        <p:spPr>
          <a:xfrm>
            <a:off x="8352305" y="3589302"/>
            <a:ext cx="1061202" cy="904131"/>
          </a:xfrm>
          <a:prstGeom prst="ellipse">
            <a:avLst/>
          </a:prstGeom>
          <a:no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cxnSp>
        <p:nvCxnSpPr>
          <p:cNvPr id="20" name="Straight Arrow Connector 19"/>
          <p:cNvCxnSpPr>
            <a:stCxn id="10" idx="0"/>
          </p:cNvCxnSpPr>
          <p:nvPr/>
        </p:nvCxnSpPr>
        <p:spPr>
          <a:xfrm flipH="1">
            <a:off x="7014443" y="2556050"/>
            <a:ext cx="1172698" cy="1485317"/>
          </a:xfrm>
          <a:prstGeom prst="straightConnector1">
            <a:avLst/>
          </a:prstGeom>
          <a:noFill/>
          <a:ln w="12700" cap="flat">
            <a:solidFill>
              <a:schemeClr val="bg1"/>
            </a:solidFill>
            <a:prstDash val="solid"/>
            <a:miter lim="8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6520944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8810" y="194479"/>
            <a:ext cx="11459678" cy="1034196"/>
          </a:xfrm>
        </p:spPr>
        <p:txBody>
          <a:bodyPr>
            <a:normAutofit fontScale="90000"/>
          </a:bodyPr>
          <a:lstStyle/>
          <a:p>
            <a:r>
              <a:rPr lang="en-US" dirty="0" smtClean="0"/>
              <a:t>Do the VLOS criteria of 14 CFR 107.31 change for night?</a:t>
            </a:r>
            <a:endParaRPr lang="en-US" dirty="0"/>
          </a:p>
        </p:txBody>
      </p:sp>
      <p:sp>
        <p:nvSpPr>
          <p:cNvPr id="5" name="Text Placeholder 4"/>
          <p:cNvSpPr>
            <a:spLocks noGrp="1"/>
          </p:cNvSpPr>
          <p:nvPr>
            <p:ph type="body" idx="1"/>
          </p:nvPr>
        </p:nvSpPr>
        <p:spPr>
          <a:xfrm>
            <a:off x="549443" y="1599431"/>
            <a:ext cx="8979568" cy="5258569"/>
          </a:xfrm>
        </p:spPr>
        <p:txBody>
          <a:bodyPr>
            <a:noAutofit/>
          </a:bodyPr>
          <a:lstStyle/>
          <a:p>
            <a:r>
              <a:rPr lang="en-US" sz="2400" dirty="0" smtClean="0"/>
              <a:t>No</a:t>
            </a:r>
          </a:p>
          <a:p>
            <a:pPr lvl="1"/>
            <a:r>
              <a:rPr lang="en-US" sz="2400" dirty="0" smtClean="0"/>
              <a:t>14 CFR 107.31 is a performance based regulation applicable in ALL conditions, day or night</a:t>
            </a:r>
          </a:p>
          <a:p>
            <a:pPr lvl="1"/>
            <a:r>
              <a:rPr lang="en-US" sz="2400" dirty="0" smtClean="0"/>
              <a:t>Visual acuity is significantly less at night 20/20 vision becomes 20/50 </a:t>
            </a:r>
            <a:r>
              <a:rPr lang="en-US" sz="2400" u="sng" dirty="0" smtClean="0"/>
              <a:t>at best </a:t>
            </a:r>
            <a:r>
              <a:rPr lang="en-US" sz="2400" dirty="0" smtClean="0"/>
              <a:t>(20/200 is legally blind)</a:t>
            </a:r>
          </a:p>
          <a:p>
            <a:pPr lvl="1"/>
            <a:r>
              <a:rPr lang="en-US" sz="2400" dirty="0"/>
              <a:t>14 CFR 107.29 is an equipage rule</a:t>
            </a:r>
          </a:p>
          <a:p>
            <a:r>
              <a:rPr lang="en-US" sz="2400" dirty="0" smtClean="0"/>
              <a:t>The Anti-Collision </a:t>
            </a:r>
            <a:r>
              <a:rPr lang="en-US" sz="2400" dirty="0"/>
              <a:t>L</a:t>
            </a:r>
            <a:r>
              <a:rPr lang="en-US" sz="2400" dirty="0" smtClean="0"/>
              <a:t>ights (ACL) are required in 107.29 to help manned aviators see and avoid the drone, not for the drone pilot to meet VLOS of 107.31</a:t>
            </a:r>
          </a:p>
          <a:p>
            <a:pPr lvl="1"/>
            <a:r>
              <a:rPr lang="en-US" sz="2400" b="1" dirty="0" smtClean="0"/>
              <a:t>ACL and telemetry cannot be used as the primary means of </a:t>
            </a:r>
            <a:r>
              <a:rPr lang="en-US" sz="2400" b="1" dirty="0"/>
              <a:t>meeting </a:t>
            </a:r>
            <a:r>
              <a:rPr lang="en-US" sz="2400" b="1" dirty="0" smtClean="0"/>
              <a:t>VLOS.  (They are not eyeglasses or vision unaided)</a:t>
            </a:r>
            <a:endParaRPr lang="en-US" sz="2400" dirty="0">
              <a:solidFill>
                <a:srgbClr val="FF0000"/>
              </a:solidFill>
            </a:endParaRPr>
          </a:p>
        </p:txBody>
      </p:sp>
      <p:sp>
        <p:nvSpPr>
          <p:cNvPr id="3" name="Slide Number Placeholder 2"/>
          <p:cNvSpPr>
            <a:spLocks noGrp="1"/>
          </p:cNvSpPr>
          <p:nvPr>
            <p:ph type="sldNum" sz="quarter" idx="4294967295"/>
          </p:nvPr>
        </p:nvSpPr>
        <p:spPr>
          <a:xfrm>
            <a:off x="11933238" y="6415088"/>
            <a:ext cx="258762" cy="247650"/>
          </a:xfrm>
        </p:spPr>
        <p:txBody>
          <a:bodyPr/>
          <a:lstStyle/>
          <a:p>
            <a:fld id="{76F5387F-642C-42F5-9C31-8FB25EAF1F89}" type="slidenum">
              <a:rPr lang="en-US" smtClean="0"/>
              <a:t>29</a:t>
            </a:fld>
            <a:endParaRPr lang="en-US"/>
          </a:p>
        </p:txBody>
      </p:sp>
      <p:pic>
        <p:nvPicPr>
          <p:cNvPr id="7" name="Picture 6" descr="Lehigh Valley Ramblings: Paul Marin's Rail Study in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5119" y="2176513"/>
            <a:ext cx="2857500" cy="2857500"/>
          </a:xfrm>
          <a:prstGeom prst="rect">
            <a:avLst/>
          </a:prstGeom>
        </p:spPr>
      </p:pic>
    </p:spTree>
    <p:extLst>
      <p:ext uri="{BB962C8B-B14F-4D97-AF65-F5344CB8AC3E}">
        <p14:creationId xmlns:p14="http://schemas.microsoft.com/office/powerpoint/2010/main" val="160482845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193799"/>
          </a:xfrm>
        </p:spPr>
        <p:txBody>
          <a:bodyPr>
            <a:normAutofit fontScale="90000"/>
          </a:bodyPr>
          <a:lstStyle/>
          <a:p>
            <a:pPr algn="ctr"/>
            <a:r>
              <a:rPr lang="en-US" b="1" dirty="0" smtClean="0">
                <a:solidFill>
                  <a:srgbClr val="C00000"/>
                </a:solidFill>
                <a:latin typeface="Times New Roman" panose="02020603050405020304" pitchFamily="18" charset="0"/>
                <a:cs typeface="Times New Roman" panose="02020603050405020304" pitchFamily="18" charset="0"/>
              </a:rPr>
              <a:t>Confirmed:</a:t>
            </a:r>
            <a:r>
              <a:rPr lang="en-US" dirty="0" smtClean="0">
                <a:solidFill>
                  <a:srgbClr val="C00000"/>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UH-60 vs. DJI Phantom</a:t>
            </a:r>
            <a:r>
              <a:rPr lang="en-US" dirty="0" smtClean="0">
                <a:latin typeface="Times New Roman" panose="02020603050405020304" pitchFamily="18" charset="0"/>
                <a:cs typeface="Times New Roman" panose="02020603050405020304" pitchFamily="18" charset="0"/>
              </a:rPr>
              <a:t>,</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Sep 21, 2017; Staten Island, NY</a:t>
            </a:r>
            <a:endParaRPr lang="en-US" dirty="0">
              <a:latin typeface="Times New Roman" panose="02020603050405020304" pitchFamily="18" charset="0"/>
              <a:cs typeface="Times New Roman" panose="02020603050405020304" pitchFamily="18" charset="0"/>
            </a:endParaRPr>
          </a:p>
        </p:txBody>
      </p:sp>
      <p:pic>
        <p:nvPicPr>
          <p:cNvPr id="6" name="Content Placeholder 5"/>
          <p:cNvPicPr>
            <a:picLocks noGrp="1" noChangeAspect="1"/>
          </p:cNvPicPr>
          <p:nvPr>
            <p:ph idx="1"/>
          </p:nvPr>
        </p:nvPicPr>
        <p:blipFill>
          <a:blip r:embed="rId3" cstate="screen">
            <a:extLst>
              <a:ext uri="{28A0092B-C50C-407E-A947-70E740481C1C}">
                <a14:useLocalDpi xmlns:a14="http://schemas.microsoft.com/office/drawing/2010/main" val="0"/>
              </a:ext>
            </a:extLst>
          </a:blip>
          <a:stretch>
            <a:fillRect/>
          </a:stretch>
        </p:blipFill>
        <p:spPr>
          <a:xfrm>
            <a:off x="669355" y="1227138"/>
            <a:ext cx="10417861" cy="5326063"/>
          </a:xfrm>
          <a:prstGeom prst="rect">
            <a:avLst/>
          </a:prstGeom>
        </p:spPr>
      </p:pic>
      <p:sp>
        <p:nvSpPr>
          <p:cNvPr id="7" name="Left Arrow 6"/>
          <p:cNvSpPr/>
          <p:nvPr/>
        </p:nvSpPr>
        <p:spPr>
          <a:xfrm>
            <a:off x="5867400" y="3771900"/>
            <a:ext cx="1917700" cy="8783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Staten Island</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265174" y="1193800"/>
            <a:ext cx="4522207" cy="2330638"/>
          </a:xfrm>
          <a:prstGeom prst="rect">
            <a:avLst/>
          </a:prstGeom>
        </p:spPr>
      </p:pic>
      <p:sp>
        <p:nvSpPr>
          <p:cNvPr id="3" name="Explosion 2 2"/>
          <p:cNvSpPr/>
          <p:nvPr/>
        </p:nvSpPr>
        <p:spPr>
          <a:xfrm>
            <a:off x="4952999" y="3753866"/>
            <a:ext cx="914400" cy="914400"/>
          </a:xfrm>
          <a:prstGeom prst="irregularSeal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4335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3939" y="223356"/>
            <a:ext cx="11628680" cy="1034196"/>
          </a:xfrm>
        </p:spPr>
        <p:txBody>
          <a:bodyPr>
            <a:normAutofit fontScale="90000"/>
          </a:bodyPr>
          <a:lstStyle/>
          <a:p>
            <a:r>
              <a:rPr lang="en-US" dirty="0" smtClean="0"/>
              <a:t>Were they flying a drone, or operating an airborne camera?</a:t>
            </a:r>
            <a:endParaRPr lang="en-US" dirty="0"/>
          </a:p>
        </p:txBody>
      </p:sp>
      <p:sp>
        <p:nvSpPr>
          <p:cNvPr id="5" name="Text Placeholder 4"/>
          <p:cNvSpPr>
            <a:spLocks noGrp="1"/>
          </p:cNvSpPr>
          <p:nvPr>
            <p:ph type="body" idx="1"/>
          </p:nvPr>
        </p:nvSpPr>
        <p:spPr>
          <a:xfrm>
            <a:off x="751573" y="1738998"/>
            <a:ext cx="8036293" cy="4923740"/>
          </a:xfrm>
        </p:spPr>
        <p:txBody>
          <a:bodyPr>
            <a:noAutofit/>
          </a:bodyPr>
          <a:lstStyle/>
          <a:p>
            <a:r>
              <a:rPr lang="en-US" dirty="0" smtClean="0"/>
              <a:t>At least 6 documented cases of a helicopter vs drone collision</a:t>
            </a:r>
          </a:p>
          <a:p>
            <a:r>
              <a:rPr lang="en-US" dirty="0" smtClean="0"/>
              <a:t>2 probable cases of a small General Aviation aircraft vs drone collision </a:t>
            </a:r>
          </a:p>
          <a:p>
            <a:pPr lvl="1"/>
            <a:r>
              <a:rPr lang="en-US" dirty="0" smtClean="0"/>
              <a:t>In all but one case, the manned pilot did not see the drone before impact</a:t>
            </a:r>
          </a:p>
          <a:p>
            <a:pPr lvl="1"/>
            <a:r>
              <a:rPr lang="en-US" dirty="0" smtClean="0"/>
              <a:t>In all cases the drone pilot did not see enough of the airspace to </a:t>
            </a:r>
            <a:r>
              <a:rPr lang="en-US" i="1" dirty="0" smtClean="0">
                <a:solidFill>
                  <a:srgbClr val="FF0000"/>
                </a:solidFill>
              </a:rPr>
              <a:t>detect and react </a:t>
            </a:r>
            <a:r>
              <a:rPr lang="en-US" dirty="0" smtClean="0"/>
              <a:t>in time</a:t>
            </a:r>
          </a:p>
          <a:p>
            <a:pPr lvl="2"/>
            <a:r>
              <a:rPr lang="en-US" dirty="0" smtClean="0"/>
              <a:t>Were they mostly screen watching?</a:t>
            </a:r>
          </a:p>
          <a:p>
            <a:pPr lvl="2"/>
            <a:r>
              <a:rPr lang="en-US" sz="2000" i="1" dirty="0" smtClean="0"/>
              <a:t>These were likely violations of 107.23(a), 107.31(a) and (b), 107.37(a) and (b)</a:t>
            </a:r>
          </a:p>
        </p:txBody>
      </p:sp>
      <p:sp>
        <p:nvSpPr>
          <p:cNvPr id="3" name="Slide Number Placeholder 2"/>
          <p:cNvSpPr>
            <a:spLocks noGrp="1"/>
          </p:cNvSpPr>
          <p:nvPr>
            <p:ph type="sldNum" sz="quarter" idx="4294967295"/>
          </p:nvPr>
        </p:nvSpPr>
        <p:spPr>
          <a:xfrm>
            <a:off x="11933238" y="6415088"/>
            <a:ext cx="258762" cy="247650"/>
          </a:xfrm>
        </p:spPr>
        <p:txBody>
          <a:bodyPr/>
          <a:lstStyle/>
          <a:p>
            <a:fld id="{76F5387F-642C-42F5-9C31-8FB25EAF1F89}" type="slidenum">
              <a:rPr lang="en-US" smtClean="0"/>
              <a:t>30</a:t>
            </a:fld>
            <a:endParaRPr lang="en-US"/>
          </a:p>
        </p:txBody>
      </p:sp>
      <p:pic>
        <p:nvPicPr>
          <p:cNvPr id="6" name="Picture 5" descr="Plane Vs. Bird - Who's will win ?? - P7140192 | Avion ..."/>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834947" y="1738998"/>
            <a:ext cx="3227672" cy="2420754"/>
          </a:xfrm>
          <a:prstGeom prst="rect">
            <a:avLst/>
          </a:prstGeom>
        </p:spPr>
      </p:pic>
      <p:sp>
        <p:nvSpPr>
          <p:cNvPr id="7" name="TextBox 6"/>
          <p:cNvSpPr txBox="1"/>
          <p:nvPr/>
        </p:nvSpPr>
        <p:spPr>
          <a:xfrm>
            <a:off x="9123272" y="4159752"/>
            <a:ext cx="2475170"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mj-lt"/>
                <a:ea typeface="+mj-ea"/>
                <a:cs typeface="+mj-cs"/>
                <a:sym typeface="Calibri"/>
              </a:rPr>
              <a:t>Is that a bird, or a drone? Which object</a:t>
            </a:r>
            <a:r>
              <a:rPr kumimoji="0" lang="en-US" sz="1800" b="0" i="0" u="none" strike="noStrike" cap="none" spc="0" normalizeH="0" dirty="0" smtClean="0">
                <a:ln>
                  <a:noFill/>
                </a:ln>
                <a:solidFill>
                  <a:srgbClr val="000000"/>
                </a:solidFill>
                <a:effectLst/>
                <a:uFillTx/>
                <a:latin typeface="+mj-lt"/>
                <a:ea typeface="+mj-ea"/>
                <a:cs typeface="+mj-cs"/>
                <a:sym typeface="Calibri"/>
              </a:rPr>
              <a:t> is</a:t>
            </a:r>
            <a:r>
              <a:rPr kumimoji="0" lang="en-US" sz="1800" b="0" i="0" u="none" strike="noStrike" cap="none" spc="0" normalizeH="0" baseline="0" dirty="0" smtClean="0">
                <a:ln>
                  <a:noFill/>
                </a:ln>
                <a:solidFill>
                  <a:srgbClr val="000000"/>
                </a:solidFill>
                <a:effectLst/>
                <a:uFillTx/>
                <a:latin typeface="+mj-lt"/>
                <a:ea typeface="+mj-ea"/>
                <a:cs typeface="+mj-cs"/>
                <a:sym typeface="Calibri"/>
              </a:rPr>
              <a:t> closest</a:t>
            </a:r>
            <a:r>
              <a:rPr kumimoji="0" lang="en-US" sz="1800" b="0" i="0" u="none" strike="noStrike" cap="none" spc="0" normalizeH="0" dirty="0" smtClean="0">
                <a:ln>
                  <a:noFill/>
                </a:ln>
                <a:solidFill>
                  <a:srgbClr val="000000"/>
                </a:solidFill>
                <a:effectLst/>
                <a:uFillTx/>
                <a:latin typeface="+mj-lt"/>
                <a:ea typeface="+mj-ea"/>
                <a:cs typeface="+mj-cs"/>
                <a:sym typeface="Calibri"/>
              </a:rPr>
              <a:t> to the photographer?</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196077055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6445" y="252231"/>
            <a:ext cx="10515600" cy="1034196"/>
          </a:xfrm>
        </p:spPr>
        <p:txBody>
          <a:bodyPr/>
          <a:lstStyle/>
          <a:p>
            <a:r>
              <a:rPr lang="en-US" dirty="0" smtClean="0"/>
              <a:t>Did you know?</a:t>
            </a:r>
            <a:endParaRPr lang="en-US" dirty="0"/>
          </a:p>
        </p:txBody>
      </p:sp>
      <p:sp>
        <p:nvSpPr>
          <p:cNvPr id="5" name="Text Placeholder 4"/>
          <p:cNvSpPr>
            <a:spLocks noGrp="1"/>
          </p:cNvSpPr>
          <p:nvPr>
            <p:ph type="body" idx="1"/>
          </p:nvPr>
        </p:nvSpPr>
        <p:spPr>
          <a:xfrm>
            <a:off x="0" y="1758249"/>
            <a:ext cx="8412480" cy="5325946"/>
          </a:xfrm>
        </p:spPr>
        <p:txBody>
          <a:bodyPr>
            <a:noAutofit/>
          </a:bodyPr>
          <a:lstStyle/>
          <a:p>
            <a:pPr lvl="1"/>
            <a:r>
              <a:rPr lang="en-US" sz="2400" dirty="0"/>
              <a:t>The camera on the drone will not help you see something that isn’t in the camera’s field of view</a:t>
            </a:r>
          </a:p>
          <a:p>
            <a:pPr lvl="1"/>
            <a:r>
              <a:rPr lang="en-US" sz="2400" dirty="0" smtClean="0"/>
              <a:t>A </a:t>
            </a:r>
            <a:r>
              <a:rPr lang="en-US" sz="2400" dirty="0"/>
              <a:t>manned aircraft traveling at 100 Knots groundspeed will cover approximately 170 feet across the ground </a:t>
            </a:r>
            <a:r>
              <a:rPr lang="en-US" sz="2400" u="sng" dirty="0"/>
              <a:t>per second</a:t>
            </a:r>
          </a:p>
          <a:p>
            <a:pPr lvl="2"/>
            <a:r>
              <a:rPr lang="en-US" sz="2400" i="1" dirty="0">
                <a:solidFill>
                  <a:srgbClr val="FF0000"/>
                </a:solidFill>
              </a:rPr>
              <a:t>Do you see enough of the airspace to detect, identify, and maneuver away in time to avoid a collision?</a:t>
            </a:r>
          </a:p>
          <a:p>
            <a:pPr lvl="1"/>
            <a:r>
              <a:rPr lang="en-US" sz="2400" dirty="0"/>
              <a:t>Make your drone more </a:t>
            </a:r>
            <a:r>
              <a:rPr lang="en-US" sz="2400" dirty="0" smtClean="0"/>
              <a:t>visible to the manned pilot</a:t>
            </a:r>
            <a:endParaRPr lang="en-US" sz="2400" dirty="0"/>
          </a:p>
          <a:p>
            <a:pPr lvl="1"/>
            <a:r>
              <a:rPr lang="en-US" sz="2400" dirty="0"/>
              <a:t>Use VOs to look behind you and in all </a:t>
            </a:r>
            <a:r>
              <a:rPr lang="en-US" sz="2400" dirty="0" smtClean="0"/>
              <a:t>directions</a:t>
            </a:r>
          </a:p>
          <a:p>
            <a:pPr lvl="1"/>
            <a:r>
              <a:rPr lang="en-US" sz="2400" dirty="0" smtClean="0">
                <a:solidFill>
                  <a:schemeClr val="tx1"/>
                </a:solidFill>
              </a:rPr>
              <a:t>See </a:t>
            </a:r>
            <a:r>
              <a:rPr lang="en-US" sz="2400" dirty="0">
                <a:solidFill>
                  <a:schemeClr val="tx1"/>
                </a:solidFill>
              </a:rPr>
              <a:t>the preamble to the Final Rule Part 107, Federal Register, 28 June 2016, Volume 81, No. 124, </a:t>
            </a:r>
            <a:r>
              <a:rPr lang="en-US" sz="2400" dirty="0" smtClean="0">
                <a:solidFill>
                  <a:schemeClr val="tx1"/>
                </a:solidFill>
              </a:rPr>
              <a:t>for </a:t>
            </a:r>
            <a:r>
              <a:rPr lang="en-US" sz="2400" dirty="0">
                <a:solidFill>
                  <a:schemeClr val="tx1"/>
                </a:solidFill>
              </a:rPr>
              <a:t>more </a:t>
            </a:r>
            <a:r>
              <a:rPr lang="en-US" sz="2400" dirty="0" smtClean="0">
                <a:solidFill>
                  <a:schemeClr val="tx1"/>
                </a:solidFill>
              </a:rPr>
              <a:t>insight about VLOS (both day and night)</a:t>
            </a:r>
            <a:endParaRPr lang="en-US" sz="2400" dirty="0">
              <a:solidFill>
                <a:schemeClr val="tx1"/>
              </a:solidFill>
            </a:endParaRPr>
          </a:p>
          <a:p>
            <a:pPr lvl="1"/>
            <a:endParaRPr lang="en-US" dirty="0"/>
          </a:p>
          <a:p>
            <a:endParaRPr lang="en-US" dirty="0"/>
          </a:p>
        </p:txBody>
      </p:sp>
      <p:sp>
        <p:nvSpPr>
          <p:cNvPr id="3" name="Slide Number Placeholder 2"/>
          <p:cNvSpPr>
            <a:spLocks noGrp="1"/>
          </p:cNvSpPr>
          <p:nvPr>
            <p:ph type="sldNum" sz="quarter" idx="4294967295"/>
          </p:nvPr>
        </p:nvSpPr>
        <p:spPr>
          <a:xfrm>
            <a:off x="11933238" y="6415088"/>
            <a:ext cx="258762" cy="247650"/>
          </a:xfrm>
        </p:spPr>
        <p:txBody>
          <a:bodyPr/>
          <a:lstStyle/>
          <a:p>
            <a:fld id="{76F5387F-642C-42F5-9C31-8FB25EAF1F89}" type="slidenum">
              <a:rPr lang="en-US" smtClean="0"/>
              <a:t>31</a:t>
            </a:fld>
            <a:endParaRPr lang="en-US"/>
          </a:p>
        </p:txBody>
      </p:sp>
      <p:pic>
        <p:nvPicPr>
          <p:cNvPr id="8" name="Picture 7" descr="Living on the Edge. Of the Salt Marsh. | TINY LESSONS BLO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528794" y="2088682"/>
            <a:ext cx="3404444" cy="2549742"/>
          </a:xfrm>
          <a:prstGeom prst="rect">
            <a:avLst/>
          </a:prstGeom>
        </p:spPr>
      </p:pic>
    </p:spTree>
    <p:extLst>
      <p:ext uri="{BB962C8B-B14F-4D97-AF65-F5344CB8AC3E}">
        <p14:creationId xmlns:p14="http://schemas.microsoft.com/office/powerpoint/2010/main" val="231327976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991" y="226002"/>
            <a:ext cx="10515600" cy="1034196"/>
          </a:xfrm>
        </p:spPr>
        <p:txBody>
          <a:bodyPr>
            <a:normAutofit fontScale="90000"/>
          </a:bodyPr>
          <a:lstStyle/>
          <a:p>
            <a:pPr algn="ctr"/>
            <a:r>
              <a:rPr lang="en-US" b="1" dirty="0" smtClean="0">
                <a:solidFill>
                  <a:srgbClr val="C00000"/>
                </a:solidFill>
                <a:latin typeface="Times New Roman" panose="02020603050405020304" pitchFamily="18" charset="0"/>
                <a:cs typeface="Times New Roman" panose="02020603050405020304" pitchFamily="18" charset="0"/>
              </a:rPr>
              <a:t>Probable:</a:t>
            </a:r>
            <a:r>
              <a:rPr lang="en-US" dirty="0" smtClean="0">
                <a:latin typeface="Times New Roman" panose="02020603050405020304" pitchFamily="18" charset="0"/>
                <a:cs typeface="Times New Roman" panose="02020603050405020304" pitchFamily="18" charset="0"/>
              </a:rPr>
              <a:t> EC-130 Tour helo vs. unknown drone</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Feb 9, 2018, Kauai, HI</a:t>
            </a:r>
            <a:endParaRPr lang="en-US" dirty="0">
              <a:latin typeface="Times New Roman" panose="02020603050405020304" pitchFamily="18" charset="0"/>
              <a:cs typeface="Times New Roman" panose="02020603050405020304" pitchFamily="18" charset="0"/>
            </a:endParaRPr>
          </a:p>
        </p:txBody>
      </p:sp>
      <p:pic>
        <p:nvPicPr>
          <p:cNvPr id="2050" name="Picture 2" descr="Kauai Helicopter Tours | Blue Hawaiian Kauai Tours | Tripster"/>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a:stretch/>
        </p:blipFill>
        <p:spPr bwMode="auto">
          <a:xfrm>
            <a:off x="152468" y="1930101"/>
            <a:ext cx="11872369" cy="4577577"/>
          </a:xfrm>
          <a:prstGeom prst="rect">
            <a:avLst/>
          </a:prstGeom>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9672" y="1624491"/>
            <a:ext cx="3449200" cy="2594398"/>
          </a:xfrm>
          <a:prstGeom prst="rect">
            <a:avLst/>
          </a:prstGeom>
          <a:ln w="28575">
            <a:solidFill>
              <a:schemeClr val="accent5">
                <a:lumMod val="50000"/>
              </a:schemeClr>
            </a:solidFill>
          </a:ln>
        </p:spPr>
      </p:pic>
    </p:spTree>
    <p:extLst>
      <p:ext uri="{BB962C8B-B14F-4D97-AF65-F5344CB8AC3E}">
        <p14:creationId xmlns:p14="http://schemas.microsoft.com/office/powerpoint/2010/main" val="2063519169"/>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1881"/>
            <a:ext cx="10515600" cy="1488807"/>
          </a:xfrm>
        </p:spPr>
        <p:txBody>
          <a:bodyPr>
            <a:normAutofit/>
          </a:bodyPr>
          <a:lstStyle/>
          <a:p>
            <a:pPr algn="ctr"/>
            <a:r>
              <a:rPr lang="en-US" b="1" dirty="0" smtClean="0">
                <a:solidFill>
                  <a:srgbClr val="C00000"/>
                </a:solidFill>
                <a:latin typeface="Times New Roman" panose="02020603050405020304" pitchFamily="18" charset="0"/>
                <a:cs typeface="Times New Roman" panose="02020603050405020304" pitchFamily="18" charset="0"/>
              </a:rPr>
              <a:t>Probable:</a:t>
            </a:r>
            <a:r>
              <a:rPr lang="en-US" dirty="0" smtClean="0">
                <a:latin typeface="Times New Roman" panose="02020603050405020304" pitchFamily="18" charset="0"/>
                <a:cs typeface="Times New Roman" panose="02020603050405020304" pitchFamily="18" charset="0"/>
              </a:rPr>
              <a:t> C-170 vs. unknown drone</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May 29, 2018, Aurora, OR</a:t>
            </a:r>
            <a:endParaRPr lang="en-US"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5315" y="1828802"/>
            <a:ext cx="5279844" cy="237863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1" y="4345550"/>
            <a:ext cx="3534504" cy="2113772"/>
          </a:xfrm>
          <a:prstGeom prst="rect">
            <a:avLst/>
          </a:prstGeom>
          <a:ln>
            <a:solidFill>
              <a:schemeClr val="accent5">
                <a:lumMod val="50000"/>
              </a:schemeClr>
            </a:solidFill>
          </a:ln>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5973289" y="1828802"/>
            <a:ext cx="5960457" cy="4563693"/>
          </a:xfrm>
          <a:prstGeom prst="rect">
            <a:avLst/>
          </a:prstGeom>
        </p:spPr>
      </p:pic>
    </p:spTree>
    <p:extLst>
      <p:ext uri="{BB962C8B-B14F-4D97-AF65-F5344CB8AC3E}">
        <p14:creationId xmlns:p14="http://schemas.microsoft.com/office/powerpoint/2010/main" val="3374976098"/>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2425" y="134143"/>
            <a:ext cx="9810750" cy="1325563"/>
          </a:xfrm>
        </p:spPr>
        <p:txBody>
          <a:bodyPr/>
          <a:lstStyle/>
          <a:p>
            <a:pPr algn="ctr"/>
            <a:r>
              <a:rPr lang="en-US" sz="4000" b="1" dirty="0" smtClean="0">
                <a:solidFill>
                  <a:srgbClr val="C00000"/>
                </a:solidFill>
                <a:latin typeface="Times New Roman" panose="02020603050405020304" pitchFamily="18" charset="0"/>
                <a:cs typeface="Times New Roman" panose="02020603050405020304" pitchFamily="18" charset="0"/>
              </a:rPr>
              <a:t>Confirmed:</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Hot air balloon vs. DJI Mavic 2; Aug 10, 2018, Driggs, ID.</a:t>
            </a:r>
            <a:endParaRPr lang="en-US" dirty="0"/>
          </a:p>
        </p:txBody>
      </p:sp>
      <p:pic>
        <p:nvPicPr>
          <p:cNvPr id="1026" name="Picture 2" descr="DRONE CRASH! DRONE HITS HOT AIR BALLOON - VLOG episode 14 - YouTube"/>
          <p:cNvPicPr>
            <a:picLocks noGrp="1" noChangeAspect="1" noChangeArrowheads="1"/>
          </p:cNvPicPr>
          <p:nvPr>
            <p:ph idx="1"/>
          </p:nvPr>
        </p:nvPicPr>
        <p:blipFill rotWithShape="1">
          <a:blip r:embed="rId3" cstate="email">
            <a:extLst>
              <a:ext uri="{28A0092B-C50C-407E-A947-70E740481C1C}">
                <a14:useLocalDpi xmlns:a14="http://schemas.microsoft.com/office/drawing/2010/main" val="0"/>
              </a:ext>
            </a:extLst>
          </a:blip>
          <a:srcRect/>
          <a:stretch/>
        </p:blipFill>
        <p:spPr bwMode="auto">
          <a:xfrm>
            <a:off x="3818383" y="2019299"/>
            <a:ext cx="8373617" cy="4438651"/>
          </a:xfrm>
          <a:prstGeom prst="rect">
            <a:avLst/>
          </a:prstGeom>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883" y="1921669"/>
            <a:ext cx="2971800" cy="1543050"/>
          </a:xfrm>
          <a:prstGeom prst="rect">
            <a:avLst/>
          </a:prstGeom>
        </p:spPr>
      </p:pic>
      <p:pic>
        <p:nvPicPr>
          <p:cNvPr id="1028" name="Picture 4" descr="Hot-Air-Balloon Ride - Boise Hot Air Company | Group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0" y="3695700"/>
            <a:ext cx="2762250" cy="2762250"/>
          </a:xfrm>
          <a:prstGeom prst="rect">
            <a:avLst/>
          </a:prstGeom>
          <a:noFill/>
          <a:extLst>
            <a:ext uri="{909E8E84-426E-40DD-AFC4-6F175D3DCCD1}">
              <a14:hiddenFill xmlns:a14="http://schemas.microsoft.com/office/drawing/2010/main">
                <a:solidFill>
                  <a:srgbClr val="FFFFFF"/>
                </a:solidFill>
              </a14:hiddenFill>
            </a:ext>
          </a:extLst>
        </p:spPr>
      </p:pic>
      <p:sp>
        <p:nvSpPr>
          <p:cNvPr id="5" name="Explosion 2 4"/>
          <p:cNvSpPr/>
          <p:nvPr/>
        </p:nvSpPr>
        <p:spPr>
          <a:xfrm>
            <a:off x="2313433" y="4619625"/>
            <a:ext cx="914400" cy="914400"/>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6410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950" y="0"/>
            <a:ext cx="11334750" cy="1690689"/>
          </a:xfrm>
        </p:spPr>
        <p:txBody>
          <a:bodyPr>
            <a:normAutofit/>
          </a:bodyPr>
          <a:lstStyle/>
          <a:p>
            <a:pPr algn="ctr"/>
            <a:r>
              <a:rPr lang="en-US" b="1" dirty="0" smtClean="0">
                <a:latin typeface="Times New Roman" panose="02020603050405020304" pitchFamily="18" charset="0"/>
                <a:cs typeface="Times New Roman" panose="02020603050405020304" pitchFamily="18" charset="0"/>
              </a:rPr>
              <a:t>Probable:</a:t>
            </a:r>
            <a:r>
              <a:rPr lang="en-US" dirty="0" smtClean="0">
                <a:latin typeface="Times New Roman" panose="02020603050405020304" pitchFamily="18" charset="0"/>
                <a:cs typeface="Times New Roman" panose="02020603050405020304" pitchFamily="18" charset="0"/>
              </a:rPr>
              <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Airbus AS-350 </a:t>
            </a:r>
            <a:r>
              <a:rPr lang="en-US" dirty="0">
                <a:latin typeface="Times New Roman" panose="02020603050405020304" pitchFamily="18" charset="0"/>
                <a:cs typeface="Times New Roman" panose="02020603050405020304" pitchFamily="18" charset="0"/>
              </a:rPr>
              <a:t>vs</a:t>
            </a:r>
            <a:r>
              <a:rPr lang="en-US" dirty="0" smtClean="0">
                <a:latin typeface="Times New Roman" panose="02020603050405020304" pitchFamily="18" charset="0"/>
                <a:cs typeface="Times New Roman" panose="02020603050405020304" pitchFamily="18" charset="0"/>
              </a:rPr>
              <a:t>. Unknown drone , 12/04/19</a:t>
            </a:r>
            <a:endParaRPr lang="en-US"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rcRect/>
          <a:stretch/>
        </p:blipFill>
        <p:spPr>
          <a:xfrm>
            <a:off x="704368" y="1519239"/>
            <a:ext cx="10992332" cy="4912321"/>
          </a:xfrm>
          <a:prstGeom prst="rect">
            <a:avLst/>
          </a:prstGeom>
        </p:spPr>
      </p:pic>
    </p:spTree>
    <p:extLst>
      <p:ext uri="{BB962C8B-B14F-4D97-AF65-F5344CB8AC3E}">
        <p14:creationId xmlns:p14="http://schemas.microsoft.com/office/powerpoint/2010/main" val="3690138259"/>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val="0"/>
              </a:ext>
            </a:extLst>
          </a:blip>
          <a:srcRect t="7678" b="8091"/>
          <a:stretch/>
        </p:blipFill>
        <p:spPr>
          <a:xfrm>
            <a:off x="890649" y="1036208"/>
            <a:ext cx="9891651" cy="5554595"/>
          </a:xfrm>
          <a:prstGeom prst="rect">
            <a:avLst/>
          </a:prstGeom>
        </p:spPr>
      </p:pic>
      <p:sp>
        <p:nvSpPr>
          <p:cNvPr id="5" name="Title 4"/>
          <p:cNvSpPr>
            <a:spLocks noGrp="1"/>
          </p:cNvSpPr>
          <p:nvPr>
            <p:ph type="title"/>
          </p:nvPr>
        </p:nvSpPr>
        <p:spPr>
          <a:xfrm>
            <a:off x="213755" y="118753"/>
            <a:ext cx="11839699" cy="917455"/>
          </a:xfrm>
        </p:spPr>
        <p:txBody>
          <a:bodyPr>
            <a:normAutofit fontScale="90000"/>
          </a:bodyPr>
          <a:lstStyle/>
          <a:p>
            <a:r>
              <a:rPr lang="en-US" sz="3600" b="1" dirty="0" smtClean="0">
                <a:solidFill>
                  <a:schemeClr val="bg1"/>
                </a:solidFill>
                <a:latin typeface="Times New Roman" panose="02020603050405020304" pitchFamily="18" charset="0"/>
                <a:cs typeface="Times New Roman" panose="02020603050405020304" pitchFamily="18" charset="0"/>
              </a:rPr>
              <a:t>Probable: </a:t>
            </a:r>
            <a:r>
              <a:rPr lang="en-US" sz="3600" dirty="0" smtClean="0">
                <a:solidFill>
                  <a:schemeClr val="bg1"/>
                </a:solidFill>
                <a:latin typeface="Times New Roman" panose="02020603050405020304" pitchFamily="18" charset="0"/>
                <a:cs typeface="Times New Roman" panose="02020603050405020304" pitchFamily="18" charset="0"/>
              </a:rPr>
              <a:t>Airbus </a:t>
            </a:r>
            <a:r>
              <a:rPr lang="en-US" sz="3600" dirty="0">
                <a:solidFill>
                  <a:schemeClr val="bg1"/>
                </a:solidFill>
                <a:latin typeface="Times New Roman" panose="02020603050405020304" pitchFamily="18" charset="0"/>
                <a:cs typeface="Times New Roman" panose="02020603050405020304" pitchFamily="18" charset="0"/>
              </a:rPr>
              <a:t>AS-350 vs. Unidentified </a:t>
            </a:r>
            <a:r>
              <a:rPr lang="en-US" sz="3600" dirty="0" smtClean="0">
                <a:solidFill>
                  <a:schemeClr val="bg1"/>
                </a:solidFill>
                <a:latin typeface="Times New Roman" panose="02020603050405020304" pitchFamily="18" charset="0"/>
                <a:cs typeface="Times New Roman" panose="02020603050405020304" pitchFamily="18" charset="0"/>
              </a:rPr>
              <a:t>drone, 12/04/19, </a:t>
            </a:r>
            <a:r>
              <a:rPr lang="en-US" sz="3600" i="1" dirty="0" smtClean="0">
                <a:solidFill>
                  <a:schemeClr val="bg1"/>
                </a:solidFill>
                <a:latin typeface="Times New Roman" panose="02020603050405020304" pitchFamily="18" charset="0"/>
                <a:cs typeface="Times New Roman" panose="02020603050405020304" pitchFamily="18" charset="0"/>
              </a:rPr>
              <a:t>Continued.</a:t>
            </a:r>
            <a:endParaRPr lang="en-US" sz="3600" i="1" dirty="0">
              <a:solidFill>
                <a:schemeClr val="bg1"/>
              </a:solidFill>
            </a:endParaRPr>
          </a:p>
        </p:txBody>
      </p:sp>
    </p:spTree>
    <p:extLst>
      <p:ext uri="{BB962C8B-B14F-4D97-AF65-F5344CB8AC3E}">
        <p14:creationId xmlns:p14="http://schemas.microsoft.com/office/powerpoint/2010/main" val="25842976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1451"/>
            <a:ext cx="10515600" cy="838199"/>
          </a:xfrm>
        </p:spPr>
        <p:txBody>
          <a:bodyPr/>
          <a:lstStyle/>
          <a:p>
            <a:pPr algn="ctr"/>
            <a:r>
              <a:rPr lang="en-US" dirty="0" smtClean="0">
                <a:latin typeface="Times New Roman" panose="02020603050405020304" pitchFamily="18" charset="0"/>
                <a:cs typeface="Times New Roman" panose="02020603050405020304" pitchFamily="18" charset="0"/>
              </a:rPr>
              <a:t>…just a </a:t>
            </a:r>
            <a:r>
              <a:rPr lang="en-US" i="1" dirty="0" smtClean="0">
                <a:latin typeface="Times New Roman" panose="02020603050405020304" pitchFamily="18" charset="0"/>
                <a:cs typeface="Times New Roman" panose="02020603050405020304" pitchFamily="18" charset="0"/>
              </a:rPr>
              <a:t>little bit closer </a:t>
            </a:r>
            <a:r>
              <a:rPr lang="en-US" dirty="0" smtClean="0">
                <a:latin typeface="Times New Roman" panose="02020603050405020304" pitchFamily="18" charset="0"/>
                <a:cs typeface="Times New Roman" panose="02020603050405020304" pitchFamily="18" charset="0"/>
              </a:rPr>
              <a:t>and…</a:t>
            </a:r>
            <a:endParaRPr lang="en-US"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rcRect t="11314"/>
          <a:stretch/>
        </p:blipFill>
        <p:spPr>
          <a:xfrm>
            <a:off x="507701" y="1009650"/>
            <a:ext cx="11022010" cy="5498376"/>
          </a:xfrm>
          <a:prstGeom prst="rect">
            <a:avLst/>
          </a:prstGeom>
        </p:spPr>
      </p:pic>
      <p:sp>
        <p:nvSpPr>
          <p:cNvPr id="3" name="Donut 2"/>
          <p:cNvSpPr/>
          <p:nvPr/>
        </p:nvSpPr>
        <p:spPr>
          <a:xfrm>
            <a:off x="4870174" y="4234070"/>
            <a:ext cx="2405269" cy="1490869"/>
          </a:xfrm>
          <a:prstGeom prst="donut">
            <a:avLst>
              <a:gd name="adj" fmla="val 1033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Left Arrow 4"/>
          <p:cNvSpPr/>
          <p:nvPr/>
        </p:nvSpPr>
        <p:spPr>
          <a:xfrm>
            <a:off x="6297035" y="3208667"/>
            <a:ext cx="978408" cy="484632"/>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893816"/>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1454</Words>
  <Application>Microsoft Office PowerPoint</Application>
  <PresentationFormat>Widescreen</PresentationFormat>
  <Paragraphs>132</Paragraphs>
  <Slides>31</Slides>
  <Notes>25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31</vt:i4>
      </vt:variant>
    </vt:vector>
  </HeadingPairs>
  <TitlesOfParts>
    <vt:vector size="41" baseType="lpstr">
      <vt:lpstr>Arial Rounded MT Bold</vt:lpstr>
      <vt:lpstr>Times New Roman</vt:lpstr>
      <vt:lpstr>Helvetica</vt:lpstr>
      <vt:lpstr>Cambria</vt:lpstr>
      <vt:lpstr>Calibri Light</vt:lpstr>
      <vt:lpstr>Arial</vt:lpstr>
      <vt:lpstr>Calibri</vt:lpstr>
      <vt:lpstr>Helvetica Neue</vt:lpstr>
      <vt:lpstr>Office Theme</vt:lpstr>
      <vt:lpstr>1_Office Theme</vt:lpstr>
      <vt:lpstr>UAS* vs. Conventional Aircraft Airborne Collisions: Update as of October 10th, 2021</vt:lpstr>
      <vt:lpstr>Drone vs. Conventional Aircraft events in the NAS</vt:lpstr>
      <vt:lpstr>Confirmed: UH-60 vs. DJI Phantom, Sep 21, 2017; Staten Island, NY</vt:lpstr>
      <vt:lpstr>Probable: EC-130 Tour helo vs. unknown drone Feb 9, 2018, Kauai, HI</vt:lpstr>
      <vt:lpstr>Probable: C-170 vs. unknown drone May 29, 2018, Aurora, OR</vt:lpstr>
      <vt:lpstr>Confirmed: Hot air balloon vs. DJI Mavic 2; Aug 10, 2018, Driggs, ID.</vt:lpstr>
      <vt:lpstr>Probable: Airbus AS-350 vs. Unknown drone , 12/04/19</vt:lpstr>
      <vt:lpstr>Probable: Airbus AS-350 vs. Unidentified drone, 12/04/19, Continued.</vt:lpstr>
      <vt:lpstr>…just a little bit closer and…</vt:lpstr>
      <vt:lpstr>Confirmed: “King of the Hammers” race, Feb 6, 2020</vt:lpstr>
      <vt:lpstr>Confirmed:  LAPD Helo vs. DJI, September 18, 2020</vt:lpstr>
      <vt:lpstr>(Does there seem to be a trend, here?)</vt:lpstr>
      <vt:lpstr>PowerPoint Presentation</vt:lpstr>
      <vt:lpstr>PowerPoint Presentation</vt:lpstr>
      <vt:lpstr>PowerPoint Presentation</vt:lpstr>
      <vt:lpstr>PowerPoint Presentation</vt:lpstr>
      <vt:lpstr>PowerPoint Presentation</vt:lpstr>
      <vt:lpstr>PowerPoint Presentation</vt:lpstr>
      <vt:lpstr>Mishap Rec flyer statement:</vt:lpstr>
      <vt:lpstr>Helicopter blade damage</vt:lpstr>
      <vt:lpstr>Investigation Findings</vt:lpstr>
      <vt:lpstr>Bearing examination … </vt:lpstr>
      <vt:lpstr>And…</vt:lpstr>
      <vt:lpstr>Take-aways</vt:lpstr>
      <vt:lpstr>PowerPoint Presentation</vt:lpstr>
      <vt:lpstr>What’s the criteria for establishing Visual Line Of Sight (VLOS)  under 14 CFR Part 107?</vt:lpstr>
      <vt:lpstr>Assuming no Visual Observer is used by these Remote Pilots, are they in compliance with the VLOS criteria of 14 CFR 107.31?</vt:lpstr>
      <vt:lpstr>How about now?  VLOS?</vt:lpstr>
      <vt:lpstr>Do the VLOS criteria of 14 CFR 107.31 change for night?</vt:lpstr>
      <vt:lpstr>Were they flying a drone, or operating an airborne camera?</vt:lpstr>
      <vt:lpstr>Did you know?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2022-07-06T13:05:19Z</dcterms:modified>
</cp:coreProperties>
</file>